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6" r:id="rId1"/>
  </p:sldMasterIdLst>
  <p:notesMasterIdLst>
    <p:notesMasterId r:id="rId18"/>
  </p:notesMasterIdLst>
  <p:sldIdLst>
    <p:sldId id="256" r:id="rId2"/>
    <p:sldId id="273" r:id="rId3"/>
    <p:sldId id="348" r:id="rId4"/>
    <p:sldId id="286" r:id="rId5"/>
    <p:sldId id="358" r:id="rId6"/>
    <p:sldId id="372" r:id="rId7"/>
    <p:sldId id="375" r:id="rId8"/>
    <p:sldId id="377" r:id="rId9"/>
    <p:sldId id="378" r:id="rId10"/>
    <p:sldId id="335" r:id="rId11"/>
    <p:sldId id="301" r:id="rId12"/>
    <p:sldId id="336" r:id="rId13"/>
    <p:sldId id="379" r:id="rId14"/>
    <p:sldId id="380" r:id="rId15"/>
    <p:sldId id="381" r:id="rId16"/>
    <p:sldId id="376" r:id="rId17"/>
  </p:sldIdLst>
  <p:sldSz cx="12192000" cy="6858000"/>
  <p:notesSz cx="7023100" cy="9309100"/>
  <p:embeddedFontLst>
    <p:embeddedFont>
      <p:font typeface="Arial Narrow" panose="020B0606020202030204" pitchFamily="34" charset="0"/>
      <p:regular r:id="rId19"/>
      <p:bold r:id="rId20"/>
      <p:italic r:id="rId21"/>
      <p:boldItalic r:id="rId22"/>
    </p:embeddedFont>
    <p:embeddedFont>
      <p:font typeface="Footlight MT Light" panose="0204060206030A020304" pitchFamily="18" charset="0"/>
      <p:regular r:id="rId23"/>
    </p:embeddedFont>
    <p:embeddedFont>
      <p:font typeface="Papyrus" panose="03070502060502030205" pitchFamily="66" charset="0"/>
      <p:regular r:id="rId24"/>
    </p:embeddedFont>
    <p:embeddedFont>
      <p:font typeface="Tahoma" panose="020B0604030504040204" pitchFamily="34" charset="0"/>
      <p:regular r:id="rId25"/>
      <p:bold r:id="rId26"/>
    </p:embeddedFont>
    <p:embeddedFont>
      <p:font typeface="Tempus Sans ITC" panose="04020404030D07020202" pitchFamily="82" charset="0"/>
      <p:regular r:id="rId2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00FFFF"/>
    <a:srgbClr val="E8EEF8"/>
    <a:srgbClr val="FF0000"/>
    <a:srgbClr val="00FF00"/>
    <a:srgbClr val="777777"/>
    <a:srgbClr val="008000"/>
    <a:srgbClr val="0000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21" autoAdjust="0"/>
    <p:restoredTop sz="76190" autoAdjust="0"/>
  </p:normalViewPr>
  <p:slideViewPr>
    <p:cSldViewPr>
      <p:cViewPr varScale="1">
        <p:scale>
          <a:sx n="46" d="100"/>
          <a:sy n="46" d="100"/>
        </p:scale>
        <p:origin x="1112" y="28"/>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C49CED12-206A-41B4-B42C-F08BE7AEABAE}" type="datetimeFigureOut">
              <a:rPr lang="en-US" smtClean="0"/>
              <a:t>8/28/2024</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74823A15-0BBF-41E3-9151-A9A17AB06B77}" type="slidenum">
              <a:rPr lang="en-US" smtClean="0"/>
              <a:t>‹#›</a:t>
            </a:fld>
            <a:endParaRPr lang="en-US"/>
          </a:p>
        </p:txBody>
      </p:sp>
    </p:spTree>
    <p:extLst>
      <p:ext uri="{BB962C8B-B14F-4D97-AF65-F5344CB8AC3E}">
        <p14:creationId xmlns:p14="http://schemas.microsoft.com/office/powerpoint/2010/main" val="4183470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artifacts symbolizing the captivity, return, and years of silence. </a:t>
            </a:r>
          </a:p>
          <a:p>
            <a:r>
              <a:rPr lang="en-US" dirty="0"/>
              <a:t>This clay tablet from the Babylonian Chronicle (left) details major events in the Babylonian empire.  Each year is separated by a line.  This tablet records the exploits of Nebuchadnezzar from 605 to 594 BC, and specifically mentions taking captives and tribute from Jerusalem.  </a:t>
            </a:r>
          </a:p>
          <a:p>
            <a:r>
              <a:rPr lang="en-US" dirty="0"/>
              <a:t>The Cyrus </a:t>
            </a:r>
            <a:r>
              <a:rPr lang="en-US" dirty="0" err="1"/>
              <a:t>Cylindar</a:t>
            </a:r>
            <a:r>
              <a:rPr lang="en-US" dirty="0"/>
              <a:t> (center, circa 530 B.C.) records the policy of Cyrus of Persia to allow captive nations to return to their homelands and rebuild the cities and temples.  The Bible prophecies that Cyrus would do this 100 years before he was born (Isaiah 44:28).  </a:t>
            </a:r>
          </a:p>
          <a:p>
            <a:r>
              <a:rPr lang="en-US" dirty="0"/>
              <a:t>The Rosetta Stone (right) is a granodiorite stele, found in 1799, inscribed with three versions of a decree issued at Memphis, Egypt, in 196 BC during the Ptolemaic dynasty on behalf of King Ptolemy V. The top and middle texts are in Ancient Egyptian using hieroglyphic script and demotic scripts, respectively, while the bottom is in Ancient Greek. As the decree has only minor differences between the three versions, the Rosetta Stone proved to be the key to deciphering Egyptian hieroglyphs, thereby opening a window into ancient Egyptian history.</a:t>
            </a:r>
          </a:p>
        </p:txBody>
      </p:sp>
      <p:sp>
        <p:nvSpPr>
          <p:cNvPr id="4" name="Slide Number Placeholder 3"/>
          <p:cNvSpPr>
            <a:spLocks noGrp="1"/>
          </p:cNvSpPr>
          <p:nvPr>
            <p:ph type="sldNum" sz="quarter" idx="5"/>
          </p:nvPr>
        </p:nvSpPr>
        <p:spPr/>
        <p:txBody>
          <a:bodyPr/>
          <a:lstStyle/>
          <a:p>
            <a:fld id="{74823A15-0BBF-41E3-9151-A9A17AB06B77}" type="slidenum">
              <a:rPr lang="en-US" smtClean="0"/>
              <a:t>1</a:t>
            </a:fld>
            <a:endParaRPr lang="en-US"/>
          </a:p>
        </p:txBody>
      </p:sp>
    </p:spTree>
    <p:extLst>
      <p:ext uri="{BB962C8B-B14F-4D97-AF65-F5344CB8AC3E}">
        <p14:creationId xmlns:p14="http://schemas.microsoft.com/office/powerpoint/2010/main" val="3752844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Jeremiah had said made no difference to Zedekiah</a:t>
            </a:r>
          </a:p>
          <a:p>
            <a:r>
              <a:rPr lang="en-US" dirty="0"/>
              <a:t>Remember Ezekiel’s prophecy in Ezekiel 12</a:t>
            </a:r>
          </a:p>
          <a:p>
            <a:r>
              <a:rPr lang="en-US" dirty="0"/>
              <a:t>Sometimes preachers preach and teachers teach and seems to make no difference.</a:t>
            </a:r>
          </a:p>
          <a:p>
            <a:r>
              <a:rPr lang="en-US" b="1" dirty="0"/>
              <a:t>Ezekiel 33:31-32  </a:t>
            </a:r>
            <a:r>
              <a:rPr lang="en-US" dirty="0"/>
              <a:t>And they come to you as people come, and they sit before you as my people, and they hear what you say but they will not do it; for with lustful talk in their mouths they act; their heart is set on their gain.  32  And behold, you are to them like one who sings lustful songs with a beautiful voice and plays well on an instrument, for they hear what you say, but they will not do it.</a:t>
            </a:r>
          </a:p>
        </p:txBody>
      </p:sp>
      <p:sp>
        <p:nvSpPr>
          <p:cNvPr id="4" name="Slide Number Placeholder 3"/>
          <p:cNvSpPr>
            <a:spLocks noGrp="1"/>
          </p:cNvSpPr>
          <p:nvPr>
            <p:ph type="sldNum" sz="quarter" idx="10"/>
          </p:nvPr>
        </p:nvSpPr>
        <p:spPr/>
        <p:txBody>
          <a:bodyPr/>
          <a:lstStyle/>
          <a:p>
            <a:fld id="{5BE52134-5C42-4829-99C4-08F8ECAB9A8E}" type="slidenum">
              <a:rPr lang="en-US" smtClean="0"/>
              <a:pPr/>
              <a:t>10</a:t>
            </a:fld>
            <a:endParaRPr lang="en-US"/>
          </a:p>
        </p:txBody>
      </p:sp>
    </p:spTree>
    <p:extLst>
      <p:ext uri="{BB962C8B-B14F-4D97-AF65-F5344CB8AC3E}">
        <p14:creationId xmlns:p14="http://schemas.microsoft.com/office/powerpoint/2010/main" val="442486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823A15-0BBF-41E3-9151-A9A17AB06B77}" type="slidenum">
              <a:rPr lang="en-US" smtClean="0"/>
              <a:t>11</a:t>
            </a:fld>
            <a:endParaRPr lang="en-US"/>
          </a:p>
        </p:txBody>
      </p:sp>
    </p:spTree>
    <p:extLst>
      <p:ext uri="{BB962C8B-B14F-4D97-AF65-F5344CB8AC3E}">
        <p14:creationId xmlns:p14="http://schemas.microsoft.com/office/powerpoint/2010/main" val="2876822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E52134-5C42-4829-99C4-08F8ECAB9A8E}" type="slidenum">
              <a:rPr lang="en-US" smtClean="0"/>
              <a:pPr/>
              <a:t>12</a:t>
            </a:fld>
            <a:endParaRPr lang="en-US"/>
          </a:p>
        </p:txBody>
      </p:sp>
    </p:spTree>
    <p:extLst>
      <p:ext uri="{BB962C8B-B14F-4D97-AF65-F5344CB8AC3E}">
        <p14:creationId xmlns:p14="http://schemas.microsoft.com/office/powerpoint/2010/main" val="3213503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 Chronicles 36:20-21  </a:t>
            </a:r>
            <a:r>
              <a:rPr lang="en-US" dirty="0"/>
              <a:t>And those who escaped from the sword he carried away to Babylon, where they became servants to him and his sons until the rule of the kingdom of Persia,  21  to fulfill the word of the LORD by the mouth of Jeremiah, until the land had enjoyed her Sabbaths. As long as she lay desolate she kept Sabbath, to fulfill seventy years.</a:t>
            </a:r>
          </a:p>
          <a:p>
            <a:r>
              <a:rPr lang="en-US" b="1" dirty="0"/>
              <a:t>Lamentations 1:1-3  </a:t>
            </a:r>
            <a:r>
              <a:rPr lang="en-US" dirty="0"/>
              <a:t>How lonely sits the city That was full of people! How like a widow is she, Who was great among the nations! The princess among the provinces Has become a slave!  2  She weeps bitterly in the night, Her tears are on her cheeks; Among all her lovers She has none to comfort her. All her friends have dealt treacherously with her; They have become her enemies.  3  Judah has gone into captivity, Under affliction and hard servitude; She dwells among the nations, She finds no rest; All her persecutors overtake her in dire straits.</a:t>
            </a:r>
          </a:p>
        </p:txBody>
      </p:sp>
      <p:sp>
        <p:nvSpPr>
          <p:cNvPr id="4" name="Slide Number Placeholder 3"/>
          <p:cNvSpPr>
            <a:spLocks noGrp="1"/>
          </p:cNvSpPr>
          <p:nvPr>
            <p:ph type="sldNum" sz="quarter" idx="10"/>
          </p:nvPr>
        </p:nvSpPr>
        <p:spPr/>
        <p:txBody>
          <a:bodyPr/>
          <a:lstStyle/>
          <a:p>
            <a:fld id="{5BE52134-5C42-4829-99C4-08F8ECAB9A8E}" type="slidenum">
              <a:rPr lang="en-US" smtClean="0"/>
              <a:pPr/>
              <a:t>13</a:t>
            </a:fld>
            <a:endParaRPr lang="en-US"/>
          </a:p>
        </p:txBody>
      </p:sp>
    </p:spTree>
    <p:extLst>
      <p:ext uri="{BB962C8B-B14F-4D97-AF65-F5344CB8AC3E}">
        <p14:creationId xmlns:p14="http://schemas.microsoft.com/office/powerpoint/2010/main" val="2376423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E52134-5C42-4829-99C4-08F8ECAB9A8E}" type="slidenum">
              <a:rPr lang="en-US" smtClean="0"/>
              <a:pPr/>
              <a:t>14</a:t>
            </a:fld>
            <a:endParaRPr lang="en-US"/>
          </a:p>
        </p:txBody>
      </p:sp>
    </p:spTree>
    <p:extLst>
      <p:ext uri="{BB962C8B-B14F-4D97-AF65-F5344CB8AC3E}">
        <p14:creationId xmlns:p14="http://schemas.microsoft.com/office/powerpoint/2010/main" val="1815511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Ezekiel 3:26-27  </a:t>
            </a:r>
            <a:r>
              <a:rPr lang="en-US" dirty="0"/>
              <a:t>I will make your tongue cling to the roof of your mouth, so that you shall be mute and not be one to rebuke them, for they are a rebellious house.  27  But when I speak with you, I will open your mouth, and you shall say to them, 'Thus says the Lord GOD.' He who hears, let him hear; and he who refuses, let him refuse; for they are a rebellious house.</a:t>
            </a:r>
          </a:p>
          <a:p>
            <a:r>
              <a:rPr lang="en-US" b="1" dirty="0"/>
              <a:t>Ezekiel 24:24-27  </a:t>
            </a:r>
            <a:r>
              <a:rPr lang="en-US" dirty="0"/>
              <a:t>Thus Ezekiel is a sign to you; according to all that he has done you shall do; and when this comes, you shall know that I am the Lord GOD.' "  25  'And you, son of man—will it not be in the day when I take from them their stronghold, their joy and their glory, the desire of their eyes, and that on which they set their minds, their sons and their daughters:  26  on that day one who escapes will come to you to let you hear it with your ears;  27  on that day your mouth will be opened to him who has escaped; you shall speak and no longer be mute. Thus you will be a sign to them, and they shall know that I am the LORD.’ “</a:t>
            </a:r>
          </a:p>
          <a:p>
            <a:r>
              <a:rPr lang="en-US" b="1" dirty="0"/>
              <a:t>*Esp. 36:7-12</a:t>
            </a:r>
          </a:p>
        </p:txBody>
      </p:sp>
      <p:sp>
        <p:nvSpPr>
          <p:cNvPr id="4" name="Slide Number Placeholder 3"/>
          <p:cNvSpPr>
            <a:spLocks noGrp="1"/>
          </p:cNvSpPr>
          <p:nvPr>
            <p:ph type="sldNum" sz="quarter" idx="10"/>
          </p:nvPr>
        </p:nvSpPr>
        <p:spPr/>
        <p:txBody>
          <a:bodyPr/>
          <a:lstStyle/>
          <a:p>
            <a:fld id="{5BE52134-5C42-4829-99C4-08F8ECAB9A8E}" type="slidenum">
              <a:rPr lang="en-US" smtClean="0"/>
              <a:pPr/>
              <a:t>15</a:t>
            </a:fld>
            <a:endParaRPr lang="en-US"/>
          </a:p>
        </p:txBody>
      </p:sp>
    </p:spTree>
    <p:extLst>
      <p:ext uri="{BB962C8B-B14F-4D97-AF65-F5344CB8AC3E}">
        <p14:creationId xmlns:p14="http://schemas.microsoft.com/office/powerpoint/2010/main" val="40962999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C21A1-9643-4839-BB89-4E2AF6EFB1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680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23A15-0BBF-41E3-9151-A9A17AB06B77}" type="slidenum">
              <a:rPr lang="en-US" smtClean="0"/>
              <a:t>2</a:t>
            </a:fld>
            <a:endParaRPr lang="en-US"/>
          </a:p>
        </p:txBody>
      </p:sp>
    </p:spTree>
    <p:extLst>
      <p:ext uri="{BB962C8B-B14F-4D97-AF65-F5344CB8AC3E}">
        <p14:creationId xmlns:p14="http://schemas.microsoft.com/office/powerpoint/2010/main" val="4266883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23A15-0BBF-41E3-9151-A9A17AB06B77}" type="slidenum">
              <a:rPr lang="en-US" smtClean="0"/>
              <a:t>3</a:t>
            </a:fld>
            <a:endParaRPr lang="en-US"/>
          </a:p>
        </p:txBody>
      </p:sp>
    </p:spTree>
    <p:extLst>
      <p:ext uri="{BB962C8B-B14F-4D97-AF65-F5344CB8AC3E}">
        <p14:creationId xmlns:p14="http://schemas.microsoft.com/office/powerpoint/2010/main" val="2176884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823A15-0BBF-41E3-9151-A9A17AB06B77}" type="slidenum">
              <a:rPr lang="en-US" smtClean="0"/>
              <a:t>4</a:t>
            </a:fld>
            <a:endParaRPr lang="en-US"/>
          </a:p>
        </p:txBody>
      </p:sp>
    </p:spTree>
    <p:extLst>
      <p:ext uri="{BB962C8B-B14F-4D97-AF65-F5344CB8AC3E}">
        <p14:creationId xmlns:p14="http://schemas.microsoft.com/office/powerpoint/2010/main" val="4124033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7C21A1-9643-4839-BB89-4E2AF6EFB182}" type="slidenum">
              <a:rPr lang="en-US" smtClean="0"/>
              <a:t>5</a:t>
            </a:fld>
            <a:endParaRPr lang="en-US"/>
          </a:p>
        </p:txBody>
      </p:sp>
    </p:spTree>
    <p:extLst>
      <p:ext uri="{BB962C8B-B14F-4D97-AF65-F5344CB8AC3E}">
        <p14:creationId xmlns:p14="http://schemas.microsoft.com/office/powerpoint/2010/main" val="1130146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23A15-0BBF-41E3-9151-A9A17AB06B77}" type="slidenum">
              <a:rPr lang="en-US" smtClean="0"/>
              <a:t>6</a:t>
            </a:fld>
            <a:endParaRPr lang="en-US"/>
          </a:p>
        </p:txBody>
      </p:sp>
    </p:spTree>
    <p:extLst>
      <p:ext uri="{BB962C8B-B14F-4D97-AF65-F5344CB8AC3E}">
        <p14:creationId xmlns:p14="http://schemas.microsoft.com/office/powerpoint/2010/main" val="2104851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C21A1-9643-4839-BB89-4E2AF6EFB1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195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C21A1-9643-4839-BB89-4E2AF6EFB1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0958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C21A1-9643-4839-BB89-4E2AF6EFB1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979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3D1ED67B-D88D-47E8-8AB0-2BED0A9A3900}" type="slidenum">
              <a:rPr lang="en-US" altLang="en-US" smtClean="0"/>
              <a:pPr/>
              <a:t>‹#›</a:t>
            </a:fld>
            <a:endParaRPr lang="en-US" altLang="en-US"/>
          </a:p>
        </p:txBody>
      </p:sp>
    </p:spTree>
    <p:extLst>
      <p:ext uri="{BB962C8B-B14F-4D97-AF65-F5344CB8AC3E}">
        <p14:creationId xmlns:p14="http://schemas.microsoft.com/office/powerpoint/2010/main" val="715657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6F7E2176-1B4D-41F9-801F-60645F1FD317}" type="slidenum">
              <a:rPr lang="en-US" altLang="en-US" smtClean="0"/>
              <a:pPr/>
              <a:t>‹#›</a:t>
            </a:fld>
            <a:endParaRPr lang="en-US" altLang="en-US"/>
          </a:p>
        </p:txBody>
      </p:sp>
    </p:spTree>
    <p:extLst>
      <p:ext uri="{BB962C8B-B14F-4D97-AF65-F5344CB8AC3E}">
        <p14:creationId xmlns:p14="http://schemas.microsoft.com/office/powerpoint/2010/main" val="323127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FB8DCA59-56D2-4DAB-8C25-3FD09057B31D}" type="slidenum">
              <a:rPr lang="en-US" altLang="en-US" smtClean="0"/>
              <a:pPr/>
              <a:t>‹#›</a:t>
            </a:fld>
            <a:endParaRPr lang="en-US" altLang="en-US"/>
          </a:p>
        </p:txBody>
      </p:sp>
    </p:spTree>
    <p:extLst>
      <p:ext uri="{BB962C8B-B14F-4D97-AF65-F5344CB8AC3E}">
        <p14:creationId xmlns:p14="http://schemas.microsoft.com/office/powerpoint/2010/main" val="3872511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D0824E03-DEA3-4424-BDA8-06530E6E5836}" type="slidenum">
              <a:rPr lang="en-US" altLang="en-US" smtClean="0"/>
              <a:pPr/>
              <a:t>‹#›</a:t>
            </a:fld>
            <a:endParaRPr lang="en-US" altLang="en-US"/>
          </a:p>
        </p:txBody>
      </p:sp>
    </p:spTree>
    <p:extLst>
      <p:ext uri="{BB962C8B-B14F-4D97-AF65-F5344CB8AC3E}">
        <p14:creationId xmlns:p14="http://schemas.microsoft.com/office/powerpoint/2010/main" val="1114498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47363B03-A26C-41CA-BF11-702798D46DA6}" type="slidenum">
              <a:rPr lang="en-US" altLang="en-US" smtClean="0"/>
              <a:pPr/>
              <a:t>‹#›</a:t>
            </a:fld>
            <a:endParaRPr lang="en-US" altLang="en-US"/>
          </a:p>
        </p:txBody>
      </p:sp>
    </p:spTree>
    <p:extLst>
      <p:ext uri="{BB962C8B-B14F-4D97-AF65-F5344CB8AC3E}">
        <p14:creationId xmlns:p14="http://schemas.microsoft.com/office/powerpoint/2010/main" val="2043234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01CE2F5E-CE5C-4636-814F-24B568CAFEB1}" type="slidenum">
              <a:rPr lang="en-US" altLang="en-US" smtClean="0"/>
              <a:pPr/>
              <a:t>‹#›</a:t>
            </a:fld>
            <a:endParaRPr lang="en-US" altLang="en-US"/>
          </a:p>
        </p:txBody>
      </p:sp>
    </p:spTree>
    <p:extLst>
      <p:ext uri="{BB962C8B-B14F-4D97-AF65-F5344CB8AC3E}">
        <p14:creationId xmlns:p14="http://schemas.microsoft.com/office/powerpoint/2010/main" val="2315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7A6E4C06-5AA5-4367-85B9-331F137143BA}" type="slidenum">
              <a:rPr lang="en-US" altLang="en-US" smtClean="0"/>
              <a:pPr/>
              <a:t>‹#›</a:t>
            </a:fld>
            <a:endParaRPr lang="en-US" altLang="en-US"/>
          </a:p>
        </p:txBody>
      </p:sp>
    </p:spTree>
    <p:extLst>
      <p:ext uri="{BB962C8B-B14F-4D97-AF65-F5344CB8AC3E}">
        <p14:creationId xmlns:p14="http://schemas.microsoft.com/office/powerpoint/2010/main" val="33285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49F639CC-D9C7-4DF0-BEF5-A916084C1D5B}" type="slidenum">
              <a:rPr lang="en-US" altLang="en-US" smtClean="0"/>
              <a:pPr/>
              <a:t>‹#›</a:t>
            </a:fld>
            <a:endParaRPr lang="en-US" altLang="en-US"/>
          </a:p>
        </p:txBody>
      </p:sp>
    </p:spTree>
    <p:extLst>
      <p:ext uri="{BB962C8B-B14F-4D97-AF65-F5344CB8AC3E}">
        <p14:creationId xmlns:p14="http://schemas.microsoft.com/office/powerpoint/2010/main" val="368497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7CC4CC37-DB33-434E-8488-F089767D2190}" type="slidenum">
              <a:rPr lang="en-US" altLang="en-US" smtClean="0"/>
              <a:pPr/>
              <a:t>‹#›</a:t>
            </a:fld>
            <a:endParaRPr lang="en-US" altLang="en-US"/>
          </a:p>
        </p:txBody>
      </p:sp>
    </p:spTree>
    <p:extLst>
      <p:ext uri="{BB962C8B-B14F-4D97-AF65-F5344CB8AC3E}">
        <p14:creationId xmlns:p14="http://schemas.microsoft.com/office/powerpoint/2010/main" val="3840158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8A2C5704-86B4-469F-B321-5BDAE46760DC}" type="slidenum">
              <a:rPr lang="en-US" altLang="en-US" smtClean="0"/>
              <a:pPr/>
              <a:t>‹#›</a:t>
            </a:fld>
            <a:endParaRPr lang="en-US" altLang="en-US"/>
          </a:p>
        </p:txBody>
      </p:sp>
    </p:spTree>
    <p:extLst>
      <p:ext uri="{BB962C8B-B14F-4D97-AF65-F5344CB8AC3E}">
        <p14:creationId xmlns:p14="http://schemas.microsoft.com/office/powerpoint/2010/main" val="3694390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016D1044-1815-4D8F-B421-42669FA5622F}" type="slidenum">
              <a:rPr lang="en-US" altLang="en-US" smtClean="0"/>
              <a:pPr/>
              <a:t>‹#›</a:t>
            </a:fld>
            <a:endParaRPr lang="en-US" altLang="en-US"/>
          </a:p>
        </p:txBody>
      </p:sp>
    </p:spTree>
    <p:extLst>
      <p:ext uri="{BB962C8B-B14F-4D97-AF65-F5344CB8AC3E}">
        <p14:creationId xmlns:p14="http://schemas.microsoft.com/office/powerpoint/2010/main" val="3877034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E254D8-E9DC-40C8-963B-C08C59456288}" type="slidenum">
              <a:rPr lang="en-US" altLang="en-US" smtClean="0"/>
              <a:pPr/>
              <a:t>‹#›</a:t>
            </a:fld>
            <a:endParaRPr lang="en-US" altLang="en-US"/>
          </a:p>
        </p:txBody>
      </p:sp>
      <p:grpSp>
        <p:nvGrpSpPr>
          <p:cNvPr id="7" name="Group 7">
            <a:extLst>
              <a:ext uri="{FF2B5EF4-FFF2-40B4-BE49-F238E27FC236}">
                <a16:creationId xmlns:a16="http://schemas.microsoft.com/office/drawing/2014/main" id="{96E28FBE-630C-4D38-B929-981142611473}"/>
              </a:ext>
            </a:extLst>
          </p:cNvPr>
          <p:cNvGrpSpPr>
            <a:grpSpLocks/>
          </p:cNvGrpSpPr>
          <p:nvPr userDrawn="1"/>
        </p:nvGrpSpPr>
        <p:grpSpPr bwMode="auto">
          <a:xfrm>
            <a:off x="0" y="0"/>
            <a:ext cx="12192000" cy="6858000"/>
            <a:chOff x="0" y="0"/>
            <a:chExt cx="5760" cy="4320"/>
          </a:xfrm>
        </p:grpSpPr>
        <p:grpSp>
          <p:nvGrpSpPr>
            <p:cNvPr id="8" name="Group 8">
              <a:extLst>
                <a:ext uri="{FF2B5EF4-FFF2-40B4-BE49-F238E27FC236}">
                  <a16:creationId xmlns:a16="http://schemas.microsoft.com/office/drawing/2014/main" id="{B775C837-BDC8-45E9-96F4-54EF8B5D0BC0}"/>
                </a:ext>
              </a:extLst>
            </p:cNvPr>
            <p:cNvGrpSpPr>
              <a:grpSpLocks/>
            </p:cNvGrpSpPr>
            <p:nvPr/>
          </p:nvGrpSpPr>
          <p:grpSpPr bwMode="auto">
            <a:xfrm>
              <a:off x="0" y="336"/>
              <a:ext cx="5760" cy="3648"/>
              <a:chOff x="0" y="336"/>
              <a:chExt cx="5760" cy="3648"/>
            </a:xfrm>
          </p:grpSpPr>
          <p:sp>
            <p:nvSpPr>
              <p:cNvPr id="14" name="Line 9">
                <a:extLst>
                  <a:ext uri="{FF2B5EF4-FFF2-40B4-BE49-F238E27FC236}">
                    <a16:creationId xmlns:a16="http://schemas.microsoft.com/office/drawing/2014/main" id="{96D16559-FCC0-4378-B88D-1B977B77193A}"/>
                  </a:ext>
                </a:extLst>
              </p:cNvPr>
              <p:cNvSpPr>
                <a:spLocks noChangeShapeType="1"/>
              </p:cNvSpPr>
              <p:nvPr/>
            </p:nvSpPr>
            <p:spPr bwMode="auto">
              <a:xfrm>
                <a:off x="0" y="336"/>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5" name="Line 10">
                <a:extLst>
                  <a:ext uri="{FF2B5EF4-FFF2-40B4-BE49-F238E27FC236}">
                    <a16:creationId xmlns:a16="http://schemas.microsoft.com/office/drawing/2014/main" id="{399B8005-6348-44B8-9632-9B24C6854FA8}"/>
                  </a:ext>
                </a:extLst>
              </p:cNvPr>
              <p:cNvSpPr>
                <a:spLocks noChangeShapeType="1"/>
              </p:cNvSpPr>
              <p:nvPr/>
            </p:nvSpPr>
            <p:spPr bwMode="auto">
              <a:xfrm>
                <a:off x="0" y="528"/>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6" name="Line 11">
                <a:extLst>
                  <a:ext uri="{FF2B5EF4-FFF2-40B4-BE49-F238E27FC236}">
                    <a16:creationId xmlns:a16="http://schemas.microsoft.com/office/drawing/2014/main" id="{697FC18D-2375-4413-AB5F-ACAFF805D2E6}"/>
                  </a:ext>
                </a:extLst>
              </p:cNvPr>
              <p:cNvSpPr>
                <a:spLocks noChangeShapeType="1"/>
              </p:cNvSpPr>
              <p:nvPr/>
            </p:nvSpPr>
            <p:spPr bwMode="auto">
              <a:xfrm>
                <a:off x="0" y="720"/>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7" name="Line 12">
                <a:extLst>
                  <a:ext uri="{FF2B5EF4-FFF2-40B4-BE49-F238E27FC236}">
                    <a16:creationId xmlns:a16="http://schemas.microsoft.com/office/drawing/2014/main" id="{0E21EA23-AF51-4548-82D7-41051BE51E00}"/>
                  </a:ext>
                </a:extLst>
              </p:cNvPr>
              <p:cNvSpPr>
                <a:spLocks noChangeShapeType="1"/>
              </p:cNvSpPr>
              <p:nvPr/>
            </p:nvSpPr>
            <p:spPr bwMode="auto">
              <a:xfrm>
                <a:off x="0" y="912"/>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8" name="Line 13">
                <a:extLst>
                  <a:ext uri="{FF2B5EF4-FFF2-40B4-BE49-F238E27FC236}">
                    <a16:creationId xmlns:a16="http://schemas.microsoft.com/office/drawing/2014/main" id="{09F79D38-EAF8-43C3-BCAC-1E6F1EB19E2D}"/>
                  </a:ext>
                </a:extLst>
              </p:cNvPr>
              <p:cNvSpPr>
                <a:spLocks noChangeShapeType="1"/>
              </p:cNvSpPr>
              <p:nvPr/>
            </p:nvSpPr>
            <p:spPr bwMode="auto">
              <a:xfrm>
                <a:off x="0" y="1104"/>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9" name="Line 14">
                <a:extLst>
                  <a:ext uri="{FF2B5EF4-FFF2-40B4-BE49-F238E27FC236}">
                    <a16:creationId xmlns:a16="http://schemas.microsoft.com/office/drawing/2014/main" id="{2D8281FC-E50F-4424-9B2C-379465AC6C7F}"/>
                  </a:ext>
                </a:extLst>
              </p:cNvPr>
              <p:cNvSpPr>
                <a:spLocks noChangeShapeType="1"/>
              </p:cNvSpPr>
              <p:nvPr/>
            </p:nvSpPr>
            <p:spPr bwMode="auto">
              <a:xfrm>
                <a:off x="0" y="1296"/>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0" name="Line 15">
                <a:extLst>
                  <a:ext uri="{FF2B5EF4-FFF2-40B4-BE49-F238E27FC236}">
                    <a16:creationId xmlns:a16="http://schemas.microsoft.com/office/drawing/2014/main" id="{5A86FD3F-63C5-45F8-86A6-F718B016DF3B}"/>
                  </a:ext>
                </a:extLst>
              </p:cNvPr>
              <p:cNvSpPr>
                <a:spLocks noChangeShapeType="1"/>
              </p:cNvSpPr>
              <p:nvPr/>
            </p:nvSpPr>
            <p:spPr bwMode="auto">
              <a:xfrm>
                <a:off x="0" y="1488"/>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1" name="Line 16">
                <a:extLst>
                  <a:ext uri="{FF2B5EF4-FFF2-40B4-BE49-F238E27FC236}">
                    <a16:creationId xmlns:a16="http://schemas.microsoft.com/office/drawing/2014/main" id="{71ACF318-1698-4C04-B34B-E5C7D40F796D}"/>
                  </a:ext>
                </a:extLst>
              </p:cNvPr>
              <p:cNvSpPr>
                <a:spLocks noChangeShapeType="1"/>
              </p:cNvSpPr>
              <p:nvPr/>
            </p:nvSpPr>
            <p:spPr bwMode="auto">
              <a:xfrm>
                <a:off x="0" y="1680"/>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2" name="Line 17">
                <a:extLst>
                  <a:ext uri="{FF2B5EF4-FFF2-40B4-BE49-F238E27FC236}">
                    <a16:creationId xmlns:a16="http://schemas.microsoft.com/office/drawing/2014/main" id="{E7D6617A-F20A-44C4-8F36-09C26C235A81}"/>
                  </a:ext>
                </a:extLst>
              </p:cNvPr>
              <p:cNvSpPr>
                <a:spLocks noChangeShapeType="1"/>
              </p:cNvSpPr>
              <p:nvPr/>
            </p:nvSpPr>
            <p:spPr bwMode="auto">
              <a:xfrm>
                <a:off x="0" y="1872"/>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3" name="Line 18">
                <a:extLst>
                  <a:ext uri="{FF2B5EF4-FFF2-40B4-BE49-F238E27FC236}">
                    <a16:creationId xmlns:a16="http://schemas.microsoft.com/office/drawing/2014/main" id="{EBF8467D-F7E6-42AD-B8AB-307F9883EC90}"/>
                  </a:ext>
                </a:extLst>
              </p:cNvPr>
              <p:cNvSpPr>
                <a:spLocks noChangeShapeType="1"/>
              </p:cNvSpPr>
              <p:nvPr/>
            </p:nvSpPr>
            <p:spPr bwMode="auto">
              <a:xfrm>
                <a:off x="0" y="2064"/>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4" name="Line 19">
                <a:extLst>
                  <a:ext uri="{FF2B5EF4-FFF2-40B4-BE49-F238E27FC236}">
                    <a16:creationId xmlns:a16="http://schemas.microsoft.com/office/drawing/2014/main" id="{F002B1BE-3D5C-4264-AF96-99C7E7621C19}"/>
                  </a:ext>
                </a:extLst>
              </p:cNvPr>
              <p:cNvSpPr>
                <a:spLocks noChangeShapeType="1"/>
              </p:cNvSpPr>
              <p:nvPr/>
            </p:nvSpPr>
            <p:spPr bwMode="auto">
              <a:xfrm>
                <a:off x="0" y="2256"/>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5" name="Line 20">
                <a:extLst>
                  <a:ext uri="{FF2B5EF4-FFF2-40B4-BE49-F238E27FC236}">
                    <a16:creationId xmlns:a16="http://schemas.microsoft.com/office/drawing/2014/main" id="{4C9D8C61-E5BF-4386-B0DD-1111A7D34522}"/>
                  </a:ext>
                </a:extLst>
              </p:cNvPr>
              <p:cNvSpPr>
                <a:spLocks noChangeShapeType="1"/>
              </p:cNvSpPr>
              <p:nvPr/>
            </p:nvSpPr>
            <p:spPr bwMode="auto">
              <a:xfrm>
                <a:off x="0" y="2448"/>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6" name="Line 21">
                <a:extLst>
                  <a:ext uri="{FF2B5EF4-FFF2-40B4-BE49-F238E27FC236}">
                    <a16:creationId xmlns:a16="http://schemas.microsoft.com/office/drawing/2014/main" id="{570F9D19-7F85-45FC-BB5D-12E6FFD9FA71}"/>
                  </a:ext>
                </a:extLst>
              </p:cNvPr>
              <p:cNvSpPr>
                <a:spLocks noChangeShapeType="1"/>
              </p:cNvSpPr>
              <p:nvPr/>
            </p:nvSpPr>
            <p:spPr bwMode="auto">
              <a:xfrm>
                <a:off x="0" y="2640"/>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7" name="Line 22">
                <a:extLst>
                  <a:ext uri="{FF2B5EF4-FFF2-40B4-BE49-F238E27FC236}">
                    <a16:creationId xmlns:a16="http://schemas.microsoft.com/office/drawing/2014/main" id="{CEC19A7E-FE61-4C3A-9EBC-ED3FE143900B}"/>
                  </a:ext>
                </a:extLst>
              </p:cNvPr>
              <p:cNvSpPr>
                <a:spLocks noChangeShapeType="1"/>
              </p:cNvSpPr>
              <p:nvPr/>
            </p:nvSpPr>
            <p:spPr bwMode="auto">
              <a:xfrm>
                <a:off x="0" y="2832"/>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8" name="Line 23">
                <a:extLst>
                  <a:ext uri="{FF2B5EF4-FFF2-40B4-BE49-F238E27FC236}">
                    <a16:creationId xmlns:a16="http://schemas.microsoft.com/office/drawing/2014/main" id="{1778B8F2-B074-4A6B-817A-D9D24FB5ADA5}"/>
                  </a:ext>
                </a:extLst>
              </p:cNvPr>
              <p:cNvSpPr>
                <a:spLocks noChangeShapeType="1"/>
              </p:cNvSpPr>
              <p:nvPr/>
            </p:nvSpPr>
            <p:spPr bwMode="auto">
              <a:xfrm>
                <a:off x="0" y="3024"/>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9" name="Line 24">
                <a:extLst>
                  <a:ext uri="{FF2B5EF4-FFF2-40B4-BE49-F238E27FC236}">
                    <a16:creationId xmlns:a16="http://schemas.microsoft.com/office/drawing/2014/main" id="{9FC2DB3C-9BC1-4E4A-BAD2-82590F106A8C}"/>
                  </a:ext>
                </a:extLst>
              </p:cNvPr>
              <p:cNvSpPr>
                <a:spLocks noChangeShapeType="1"/>
              </p:cNvSpPr>
              <p:nvPr/>
            </p:nvSpPr>
            <p:spPr bwMode="auto">
              <a:xfrm>
                <a:off x="0" y="3216"/>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0" name="Line 25">
                <a:extLst>
                  <a:ext uri="{FF2B5EF4-FFF2-40B4-BE49-F238E27FC236}">
                    <a16:creationId xmlns:a16="http://schemas.microsoft.com/office/drawing/2014/main" id="{861CFD27-0CE7-4FD4-A33C-11D1EEA20610}"/>
                  </a:ext>
                </a:extLst>
              </p:cNvPr>
              <p:cNvSpPr>
                <a:spLocks noChangeShapeType="1"/>
              </p:cNvSpPr>
              <p:nvPr/>
            </p:nvSpPr>
            <p:spPr bwMode="auto">
              <a:xfrm>
                <a:off x="0" y="3408"/>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1" name="Line 26">
                <a:extLst>
                  <a:ext uri="{FF2B5EF4-FFF2-40B4-BE49-F238E27FC236}">
                    <a16:creationId xmlns:a16="http://schemas.microsoft.com/office/drawing/2014/main" id="{3189AC89-B005-4EBD-A565-28EC1F75088F}"/>
                  </a:ext>
                </a:extLst>
              </p:cNvPr>
              <p:cNvSpPr>
                <a:spLocks noChangeShapeType="1"/>
              </p:cNvSpPr>
              <p:nvPr/>
            </p:nvSpPr>
            <p:spPr bwMode="auto">
              <a:xfrm>
                <a:off x="0" y="3600"/>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2" name="Line 27">
                <a:extLst>
                  <a:ext uri="{FF2B5EF4-FFF2-40B4-BE49-F238E27FC236}">
                    <a16:creationId xmlns:a16="http://schemas.microsoft.com/office/drawing/2014/main" id="{EF77E59C-3656-4956-81E1-628F1C3B7227}"/>
                  </a:ext>
                </a:extLst>
              </p:cNvPr>
              <p:cNvSpPr>
                <a:spLocks noChangeShapeType="1"/>
              </p:cNvSpPr>
              <p:nvPr/>
            </p:nvSpPr>
            <p:spPr bwMode="auto">
              <a:xfrm>
                <a:off x="0" y="3792"/>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33" name="Line 28">
                <a:extLst>
                  <a:ext uri="{FF2B5EF4-FFF2-40B4-BE49-F238E27FC236}">
                    <a16:creationId xmlns:a16="http://schemas.microsoft.com/office/drawing/2014/main" id="{89C4D736-0599-42CE-BBB8-07041FCE11E7}"/>
                  </a:ext>
                </a:extLst>
              </p:cNvPr>
              <p:cNvSpPr>
                <a:spLocks noChangeShapeType="1"/>
              </p:cNvSpPr>
              <p:nvPr/>
            </p:nvSpPr>
            <p:spPr bwMode="auto">
              <a:xfrm>
                <a:off x="0" y="3984"/>
                <a:ext cx="5760" cy="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grpSp>
          <p:nvGrpSpPr>
            <p:cNvPr id="9" name="Group 29">
              <a:extLst>
                <a:ext uri="{FF2B5EF4-FFF2-40B4-BE49-F238E27FC236}">
                  <a16:creationId xmlns:a16="http://schemas.microsoft.com/office/drawing/2014/main" id="{98818828-2E95-40E0-B2E4-E63A9AA5668F}"/>
                </a:ext>
              </a:extLst>
            </p:cNvPr>
            <p:cNvGrpSpPr>
              <a:grpSpLocks/>
            </p:cNvGrpSpPr>
            <p:nvPr/>
          </p:nvGrpSpPr>
          <p:grpSpPr bwMode="auto">
            <a:xfrm>
              <a:off x="0" y="0"/>
              <a:ext cx="5760" cy="4320"/>
              <a:chOff x="0" y="0"/>
              <a:chExt cx="5760" cy="4320"/>
            </a:xfrm>
          </p:grpSpPr>
          <p:sp>
            <p:nvSpPr>
              <p:cNvPr id="10" name="Rectangle 30">
                <a:extLst>
                  <a:ext uri="{FF2B5EF4-FFF2-40B4-BE49-F238E27FC236}">
                    <a16:creationId xmlns:a16="http://schemas.microsoft.com/office/drawing/2014/main" id="{BDED109C-FC20-4E17-9AE2-3AF5138D7332}"/>
                  </a:ext>
                </a:extLst>
              </p:cNvPr>
              <p:cNvSpPr>
                <a:spLocks noChangeArrowheads="1"/>
              </p:cNvSpPr>
              <p:nvPr/>
            </p:nvSpPr>
            <p:spPr bwMode="auto">
              <a:xfrm rot="5400000">
                <a:off x="3504" y="2064"/>
                <a:ext cx="4320" cy="192"/>
              </a:xfrm>
              <a:prstGeom prst="rect">
                <a:avLst/>
              </a:prstGeom>
              <a:gradFill rotWithShape="1">
                <a:gsLst>
                  <a:gs pos="0">
                    <a:srgbClr val="660066"/>
                  </a:gs>
                  <a:gs pos="100000">
                    <a:srgbClr val="A5002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1" name="Rectangle 31">
                <a:extLst>
                  <a:ext uri="{FF2B5EF4-FFF2-40B4-BE49-F238E27FC236}">
                    <a16:creationId xmlns:a16="http://schemas.microsoft.com/office/drawing/2014/main" id="{05A12516-0464-4E0A-AA0F-D61EC859F573}"/>
                  </a:ext>
                </a:extLst>
              </p:cNvPr>
              <p:cNvSpPr>
                <a:spLocks noChangeArrowheads="1"/>
              </p:cNvSpPr>
              <p:nvPr/>
            </p:nvSpPr>
            <p:spPr bwMode="auto">
              <a:xfrm>
                <a:off x="0" y="0"/>
                <a:ext cx="5760" cy="192"/>
              </a:xfrm>
              <a:prstGeom prst="rect">
                <a:avLst/>
              </a:prstGeom>
              <a:gradFill rotWithShape="1">
                <a:gsLst>
                  <a:gs pos="0">
                    <a:srgbClr val="000066"/>
                  </a:gs>
                  <a:gs pos="100000">
                    <a:srgbClr val="66006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2" name="Rectangle 32">
                <a:extLst>
                  <a:ext uri="{FF2B5EF4-FFF2-40B4-BE49-F238E27FC236}">
                    <a16:creationId xmlns:a16="http://schemas.microsoft.com/office/drawing/2014/main" id="{5633F4EC-627D-4E09-B497-AEF25463F68C}"/>
                  </a:ext>
                </a:extLst>
              </p:cNvPr>
              <p:cNvSpPr>
                <a:spLocks noChangeArrowheads="1"/>
              </p:cNvSpPr>
              <p:nvPr/>
            </p:nvSpPr>
            <p:spPr bwMode="auto">
              <a:xfrm>
                <a:off x="0" y="4128"/>
                <a:ext cx="5760" cy="192"/>
              </a:xfrm>
              <a:prstGeom prst="rect">
                <a:avLst/>
              </a:prstGeom>
              <a:gradFill rotWithShape="1">
                <a:gsLst>
                  <a:gs pos="0">
                    <a:srgbClr val="333399"/>
                  </a:gs>
                  <a:gs pos="100000">
                    <a:srgbClr val="A5002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3" name="Rectangle 33">
                <a:extLst>
                  <a:ext uri="{FF2B5EF4-FFF2-40B4-BE49-F238E27FC236}">
                    <a16:creationId xmlns:a16="http://schemas.microsoft.com/office/drawing/2014/main" id="{43243FB6-CB03-47A8-98A7-862E2D87AD1A}"/>
                  </a:ext>
                </a:extLst>
              </p:cNvPr>
              <p:cNvSpPr>
                <a:spLocks noChangeArrowheads="1"/>
              </p:cNvSpPr>
              <p:nvPr/>
            </p:nvSpPr>
            <p:spPr bwMode="auto">
              <a:xfrm rot="5400000">
                <a:off x="-2064" y="2064"/>
                <a:ext cx="4320" cy="192"/>
              </a:xfrm>
              <a:prstGeom prst="rect">
                <a:avLst/>
              </a:prstGeom>
              <a:gradFill rotWithShape="1">
                <a:gsLst>
                  <a:gs pos="0">
                    <a:srgbClr val="000066"/>
                  </a:gs>
                  <a:gs pos="100000">
                    <a:srgbClr val="33339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spTree>
    <p:extLst>
      <p:ext uri="{BB962C8B-B14F-4D97-AF65-F5344CB8AC3E}">
        <p14:creationId xmlns:p14="http://schemas.microsoft.com/office/powerpoint/2010/main" val="145082601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4" name="Straight Connector 143">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46" name="Rectangle 145">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lose up of a stone building&#10;&#10;Description automatically generated">
            <a:extLst>
              <a:ext uri="{FF2B5EF4-FFF2-40B4-BE49-F238E27FC236}">
                <a16:creationId xmlns:a16="http://schemas.microsoft.com/office/drawing/2014/main" id="{0A889B0D-3BC1-457E-879B-5DB3217AE1E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8070" r="1" b="9836"/>
          <a:stretch/>
        </p:blipFill>
        <p:spPr>
          <a:xfrm>
            <a:off x="320040" y="532261"/>
            <a:ext cx="3425609" cy="3548577"/>
          </a:xfrm>
          <a:prstGeom prst="rect">
            <a:avLst/>
          </a:prstGeom>
        </p:spPr>
      </p:pic>
      <p:pic>
        <p:nvPicPr>
          <p:cNvPr id="2123" name="Picture 75" descr="https://lh3.googleusercontent.com/-U0l2rqYPnnfr72dcvkqqPJWFSYMWLT3qIVA3_cOLR8Trj-QfyShWmbICycXCTIMuzfiQA_IekH5fZeyvARixlqrCBdIegWhiMNaKAgSdF0jArJKORLzZ6ZZjyxzpNrs59rGBXuXq_iuqnE4phUJmAijS0ylahtMxxjBn39LVXBdNBZ-P22wInvKsgnzkmj45u6qyJOw_vbCHZWPtnH2UmOu0ZBvaIWBBGpZokHZQwNwcNMydD1CWabh9akuwVnBmTQf3pwSqbsfeZa89Qiz-wpgwRaezddfpjpI8SJb8At72h5EB5rR6DS3mFvjmNIt3MfSwB03lzmrKdnwCicfrvlagoXTEWnrZoMw4JR2K-fvF3L-KBYOeIZoyqnVEcfMiSHuWyNmniLlqNckx68GgNNAnlrWTYgZtO7a4QOfnzvof-60StBAKZxR0ZQjfpX59LGldtL8Qk98-FcF_OSeEcxWVzS-Fj2cPzlbdfIj6cHFZEUEqGKBSK-wWyzYawlUJ9NQ42eCPaM2JiDmjf_QD1LO3ez9URe72B2SYobZU7-FyaOh8dNkJXQQLg-9mMw_v5jbTbu-X-hurzsZ6NyQyy6h-HhyuD4R34xsYeWLtQJAR_Ejb43btzjfOBmxmt-jggeXccBkftnrW8tL00d5NXuQhPhZQZIC=w1280-h564-no">
            <a:extLst>
              <a:ext uri="{FF2B5EF4-FFF2-40B4-BE49-F238E27FC236}">
                <a16:creationId xmlns:a16="http://schemas.microsoft.com/office/drawing/2014/main" id="{B0D4BDF3-B7DF-4513-B660-416D583C0AD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30581" r="26943"/>
          <a:stretch/>
        </p:blipFill>
        <p:spPr bwMode="auto">
          <a:xfrm>
            <a:off x="4385729" y="528295"/>
            <a:ext cx="3433324" cy="3556509"/>
          </a:xfrm>
          <a:prstGeom prst="rect">
            <a:avLst/>
          </a:prstGeom>
          <a:extLst>
            <a:ext uri="{909E8E84-426E-40DD-AFC4-6F175D3DCCD1}">
              <a14:hiddenFill xmlns:a14="http://schemas.microsoft.com/office/drawing/2010/main">
                <a:solidFill>
                  <a:srgbClr val="FFFFFF"/>
                </a:solidFill>
              </a14:hiddenFill>
            </a:ext>
          </a:extLst>
        </p:spPr>
      </p:pic>
      <p:cxnSp>
        <p:nvCxnSpPr>
          <p:cNvPr id="148" name="Straight Connector 147">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indoor, wall&#10;&#10;Description automatically generated">
            <a:extLst>
              <a:ext uri="{FF2B5EF4-FFF2-40B4-BE49-F238E27FC236}">
                <a16:creationId xmlns:a16="http://schemas.microsoft.com/office/drawing/2014/main" id="{F0E642EC-70BC-4E48-A528-62E7DCF1E2D6}"/>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t="2385" r="2" b="27693"/>
          <a:stretch/>
        </p:blipFill>
        <p:spPr>
          <a:xfrm>
            <a:off x="8449725" y="555442"/>
            <a:ext cx="3423916" cy="3546842"/>
          </a:xfrm>
          <a:prstGeom prst="rect">
            <a:avLst/>
          </a:prstGeom>
        </p:spPr>
      </p:pic>
      <p:cxnSp>
        <p:nvCxnSpPr>
          <p:cNvPr id="150" name="Straight Connector 149">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941F2B6-D5F1-4CBD-9702-9BC3E51759F3}"/>
              </a:ext>
            </a:extLst>
          </p:cNvPr>
          <p:cNvSpPr>
            <a:spLocks noGrp="1"/>
          </p:cNvSpPr>
          <p:nvPr>
            <p:ph type="ctrTitle"/>
          </p:nvPr>
        </p:nvSpPr>
        <p:spPr>
          <a:xfrm>
            <a:off x="527538" y="4756638"/>
            <a:ext cx="11139854" cy="1263162"/>
          </a:xfrm>
          <a:solidFill>
            <a:schemeClr val="tx1">
              <a:lumMod val="75000"/>
              <a:lumOff val="25000"/>
            </a:schemeClr>
          </a:solidFill>
        </p:spPr>
        <p:txBody>
          <a:bodyPr>
            <a:normAutofit/>
          </a:bodyPr>
          <a:lstStyle/>
          <a:p>
            <a:r>
              <a:rPr lang="en-US" sz="5400">
                <a:solidFill>
                  <a:srgbClr val="FFFFFF"/>
                </a:solidFill>
                <a:latin typeface="Tempus Sans ITC" panose="04020404030D07020202" pitchFamily="82" charset="0"/>
              </a:rPr>
              <a:t>Captivity </a:t>
            </a:r>
            <a:r>
              <a:rPr lang="en-US" sz="5400">
                <a:solidFill>
                  <a:srgbClr val="FFFFFF"/>
                </a:solidFill>
                <a:latin typeface="Tempus Sans ITC" panose="04020404030D07020202" pitchFamily="82" charset="0"/>
                <a:sym typeface="Wingdings" panose="05000000000000000000" pitchFamily="2" charset="2"/>
              </a:rPr>
              <a:t> </a:t>
            </a:r>
            <a:r>
              <a:rPr lang="en-US" sz="5400">
                <a:solidFill>
                  <a:srgbClr val="FFFFFF"/>
                </a:solidFill>
                <a:latin typeface="Tempus Sans ITC" panose="04020404030D07020202" pitchFamily="82" charset="0"/>
              </a:rPr>
              <a:t>Return</a:t>
            </a:r>
            <a:r>
              <a:rPr lang="en-US" sz="5400">
                <a:solidFill>
                  <a:srgbClr val="FFFFFF"/>
                </a:solidFill>
                <a:latin typeface="Tempus Sans ITC" panose="04020404030D07020202" pitchFamily="82" charset="0"/>
                <a:sym typeface="Wingdings" panose="05000000000000000000" pitchFamily="2" charset="2"/>
              </a:rPr>
              <a:t> </a:t>
            </a:r>
            <a:r>
              <a:rPr lang="en-US" sz="5400">
                <a:solidFill>
                  <a:srgbClr val="FFFFFF"/>
                </a:solidFill>
                <a:latin typeface="Tempus Sans ITC" panose="04020404030D07020202" pitchFamily="82" charset="0"/>
              </a:rPr>
              <a:t> Years of Silence</a:t>
            </a:r>
            <a:endParaRPr lang="en-US" sz="5400"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94279A-40F1-4292-9218-E65E8624B7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999" y="-2286000"/>
            <a:ext cx="6248401" cy="9365926"/>
          </a:xfrm>
          <a:prstGeom prst="rect">
            <a:avLst/>
          </a:prstGeom>
          <a:ln>
            <a:noFill/>
          </a:ln>
          <a:effectLst>
            <a:softEdge rad="112500"/>
          </a:effectLst>
        </p:spPr>
      </p:pic>
      <p:sp>
        <p:nvSpPr>
          <p:cNvPr id="2" name="Title 1">
            <a:extLst>
              <a:ext uri="{FF2B5EF4-FFF2-40B4-BE49-F238E27FC236}">
                <a16:creationId xmlns:a16="http://schemas.microsoft.com/office/drawing/2014/main" id="{EFD4C6E4-CF19-487F-A3A2-15E8E4D883AF}"/>
              </a:ext>
            </a:extLst>
          </p:cNvPr>
          <p:cNvSpPr>
            <a:spLocks noGrp="1"/>
          </p:cNvSpPr>
          <p:nvPr>
            <p:ph type="title"/>
          </p:nvPr>
        </p:nvSpPr>
        <p:spPr>
          <a:xfrm>
            <a:off x="84669" y="48957"/>
            <a:ext cx="7349066" cy="1551243"/>
          </a:xfrm>
        </p:spPr>
        <p:txBody>
          <a:bodyPr>
            <a:normAutofit/>
          </a:bodyPr>
          <a:lstStyle/>
          <a:p>
            <a:r>
              <a:rPr lang="en-US" sz="4000" dirty="0">
                <a:effectLst>
                  <a:outerShdw blurRad="38100" dist="38100" dir="2700000" algn="tl">
                    <a:srgbClr val="000000">
                      <a:alpha val="43137"/>
                    </a:srgbClr>
                  </a:outerShdw>
                </a:effectLst>
                <a:latin typeface="Papyrus" panose="03070502060502030205" pitchFamily="66" charset="0"/>
              </a:rPr>
              <a:t>Jerusalem Falls to Babylon </a:t>
            </a:r>
            <a:br>
              <a:rPr lang="en-US" sz="4000" dirty="0">
                <a:effectLst>
                  <a:outerShdw blurRad="38100" dist="38100" dir="2700000" algn="tl">
                    <a:srgbClr val="000000">
                      <a:alpha val="43137"/>
                    </a:srgbClr>
                  </a:outerShdw>
                </a:effectLst>
                <a:latin typeface="Papyrus" panose="03070502060502030205" pitchFamily="66" charset="0"/>
              </a:rPr>
            </a:br>
            <a:r>
              <a:rPr lang="en-US" sz="3400" dirty="0">
                <a:effectLst>
                  <a:outerShdw blurRad="38100" dist="38100" dir="2700000" algn="tl">
                    <a:srgbClr val="000000">
                      <a:alpha val="43137"/>
                    </a:srgbClr>
                  </a:outerShdw>
                </a:effectLst>
                <a:latin typeface="+mn-lt"/>
              </a:rPr>
              <a:t>(Jeremiah 39; 2 Kings 25; 2 Chr. 36)</a:t>
            </a:r>
            <a:endParaRPr lang="en-US" sz="3400" dirty="0">
              <a:latin typeface="+mn-lt"/>
            </a:endParaRPr>
          </a:p>
        </p:txBody>
      </p:sp>
      <p:sp>
        <p:nvSpPr>
          <p:cNvPr id="3" name="Content Placeholder 2">
            <a:extLst>
              <a:ext uri="{FF2B5EF4-FFF2-40B4-BE49-F238E27FC236}">
                <a16:creationId xmlns:a16="http://schemas.microsoft.com/office/drawing/2014/main" id="{2ACDC6A8-07C5-44F2-AF76-1E9804425497}"/>
              </a:ext>
            </a:extLst>
          </p:cNvPr>
          <p:cNvSpPr>
            <a:spLocks noGrp="1"/>
          </p:cNvSpPr>
          <p:nvPr>
            <p:ph idx="1"/>
          </p:nvPr>
        </p:nvSpPr>
        <p:spPr>
          <a:xfrm>
            <a:off x="147147" y="1462120"/>
            <a:ext cx="6722534" cy="5395879"/>
          </a:xfrm>
        </p:spPr>
        <p:txBody>
          <a:bodyPr>
            <a:normAutofit fontScale="92500" lnSpcReduction="20000"/>
          </a:bodyPr>
          <a:lstStyle/>
          <a:p>
            <a:r>
              <a:rPr lang="en-US" sz="3200" dirty="0"/>
              <a:t>After a siege of 18 months, the city of Jerusalem falls in 586 BC, and Babylonian princes sit in its middle    gate (39:1-3).</a:t>
            </a:r>
          </a:p>
          <a:p>
            <a:r>
              <a:rPr lang="en-US" sz="3200" dirty="0"/>
              <a:t>Zedekiah tries to escape but is captured on the plains of Jericho (39:4-7).</a:t>
            </a:r>
          </a:p>
          <a:p>
            <a:pPr marL="457200" lvl="1" indent="-287338">
              <a:tabLst>
                <a:tab pos="406400" algn="l"/>
              </a:tabLst>
            </a:pPr>
            <a:r>
              <a:rPr lang="en-US" sz="3000" i="1" dirty="0">
                <a:solidFill>
                  <a:srgbClr val="800000"/>
                </a:solidFill>
                <a:effectLst>
                  <a:outerShdw blurRad="38100" dist="38100" dir="2700000" algn="tl">
                    <a:srgbClr val="000000">
                      <a:alpha val="43137"/>
                    </a:srgbClr>
                  </a:outerShdw>
                </a:effectLst>
              </a:rPr>
              <a:t>He is taken to </a:t>
            </a:r>
            <a:r>
              <a:rPr lang="en-US" sz="3000" i="1" dirty="0" err="1">
                <a:solidFill>
                  <a:srgbClr val="800000"/>
                </a:solidFill>
                <a:effectLst>
                  <a:outerShdw blurRad="38100" dist="38100" dir="2700000" algn="tl">
                    <a:srgbClr val="000000">
                      <a:alpha val="43137"/>
                    </a:srgbClr>
                  </a:outerShdw>
                </a:effectLst>
              </a:rPr>
              <a:t>Riblah</a:t>
            </a:r>
            <a:r>
              <a:rPr lang="en-US" sz="3000" i="1" dirty="0">
                <a:solidFill>
                  <a:srgbClr val="800000"/>
                </a:solidFill>
                <a:effectLst>
                  <a:outerShdw blurRad="38100" dist="38100" dir="2700000" algn="tl">
                    <a:srgbClr val="000000">
                      <a:alpha val="43137"/>
                    </a:srgbClr>
                  </a:outerShdw>
                </a:effectLst>
              </a:rPr>
              <a:t> of </a:t>
            </a:r>
            <a:r>
              <a:rPr lang="en-US" sz="3000" i="1" dirty="0" err="1">
                <a:solidFill>
                  <a:srgbClr val="800000"/>
                </a:solidFill>
                <a:effectLst>
                  <a:outerShdw blurRad="38100" dist="38100" dir="2700000" algn="tl">
                    <a:srgbClr val="000000">
                      <a:alpha val="43137"/>
                    </a:srgbClr>
                  </a:outerShdw>
                </a:effectLst>
              </a:rPr>
              <a:t>Hamath</a:t>
            </a:r>
            <a:r>
              <a:rPr lang="en-US" sz="3000" i="1" dirty="0">
                <a:solidFill>
                  <a:srgbClr val="800000"/>
                </a:solidFill>
                <a:effectLst>
                  <a:outerShdw blurRad="38100" dist="38100" dir="2700000" algn="tl">
                    <a:srgbClr val="000000">
                      <a:alpha val="43137"/>
                    </a:srgbClr>
                  </a:outerShdw>
                </a:effectLst>
              </a:rPr>
              <a:t> where his sons are killed and his eyes are put out.  </a:t>
            </a:r>
          </a:p>
          <a:p>
            <a:pPr marL="457200" lvl="1" indent="-287338">
              <a:tabLst>
                <a:tab pos="406400" algn="l"/>
              </a:tabLst>
            </a:pPr>
            <a:r>
              <a:rPr lang="en-US" sz="3000" i="1" dirty="0">
                <a:solidFill>
                  <a:srgbClr val="800000"/>
                </a:solidFill>
                <a:effectLst>
                  <a:outerShdw blurRad="38100" dist="38100" dir="2700000" algn="tl">
                    <a:srgbClr val="000000">
                      <a:alpha val="43137"/>
                    </a:srgbClr>
                  </a:outerShdw>
                </a:effectLst>
              </a:rPr>
              <a:t>The rest of his life is spent in Babylon</a:t>
            </a:r>
            <a:r>
              <a:rPr lang="en-US" sz="2800" i="1" dirty="0">
                <a:solidFill>
                  <a:srgbClr val="800000"/>
                </a:solidFill>
                <a:effectLst>
                  <a:outerShdw blurRad="38100" dist="38100" dir="2700000" algn="tl">
                    <a:srgbClr val="000000">
                      <a:alpha val="43137"/>
                    </a:srgbClr>
                  </a:outerShdw>
                </a:effectLst>
              </a:rPr>
              <a:t>.  </a:t>
            </a:r>
          </a:p>
          <a:p>
            <a:r>
              <a:rPr lang="en-US" sz="3200" dirty="0"/>
              <a:t>The Babylonian captain </a:t>
            </a:r>
            <a:r>
              <a:rPr lang="en-US" sz="3200" dirty="0" err="1"/>
              <a:t>Nebuzaradan</a:t>
            </a:r>
            <a:r>
              <a:rPr lang="en-US" sz="3200" dirty="0"/>
              <a:t> destroys Jerusalem, takes the remnant captive, and leaves only the poor in the land (39:8-10).</a:t>
            </a:r>
          </a:p>
          <a:p>
            <a:pPr marL="0" indent="0">
              <a:buNone/>
            </a:pPr>
            <a:r>
              <a:rPr lang="en-US" sz="3200" i="1" dirty="0">
                <a:solidFill>
                  <a:srgbClr val="800000"/>
                </a:solidFill>
                <a:effectLst>
                  <a:outerShdw blurRad="38100" dist="38100" dir="2700000" algn="tl">
                    <a:srgbClr val="000000">
                      <a:alpha val="43137"/>
                    </a:srgbClr>
                  </a:outerShdw>
                </a:effectLst>
              </a:rPr>
              <a:t>Zedekiah had paid no heed to Jeremiah!</a:t>
            </a:r>
          </a:p>
          <a:p>
            <a:pPr marL="282575" lvl="1" indent="0">
              <a:buNone/>
            </a:pPr>
            <a:endParaRPr lang="en-US" sz="3200" i="1" dirty="0">
              <a:solidFill>
                <a:srgbClr val="C00000"/>
              </a:solidFill>
              <a:effectLst>
                <a:outerShdw blurRad="38100" dist="38100" dir="2700000" algn="tl">
                  <a:srgbClr val="000000">
                    <a:alpha val="43137"/>
                  </a:srgbClr>
                </a:outerShdw>
              </a:effectLst>
            </a:endParaRPr>
          </a:p>
          <a:p>
            <a:pPr marL="457200" lvl="1" indent="0">
              <a:buNone/>
            </a:pPr>
            <a:endParaRPr lang="en-US" sz="3200" dirty="0"/>
          </a:p>
        </p:txBody>
      </p:sp>
      <p:sp>
        <p:nvSpPr>
          <p:cNvPr id="6" name="TextBox 5">
            <a:extLst>
              <a:ext uri="{FF2B5EF4-FFF2-40B4-BE49-F238E27FC236}">
                <a16:creationId xmlns:a16="http://schemas.microsoft.com/office/drawing/2014/main" id="{F94BB07F-3776-4581-A609-AE6E2548C95E}"/>
              </a:ext>
            </a:extLst>
          </p:cNvPr>
          <p:cNvSpPr txBox="1"/>
          <p:nvPr/>
        </p:nvSpPr>
        <p:spPr>
          <a:xfrm>
            <a:off x="8857385" y="5384534"/>
            <a:ext cx="3187468" cy="954107"/>
          </a:xfrm>
          <a:prstGeom prst="rect">
            <a:avLst/>
          </a:prstGeom>
          <a:solidFill>
            <a:schemeClr val="bg1">
              <a:alpha val="67000"/>
            </a:schemeClr>
          </a:solidFill>
        </p:spPr>
        <p:txBody>
          <a:bodyPr wrap="square" rtlCol="0">
            <a:spAutoFit/>
          </a:bodyPr>
          <a:lstStyle/>
          <a:p>
            <a:pPr algn="ctr"/>
            <a:r>
              <a:rPr lang="en-US" sz="2800" b="1" dirty="0"/>
              <a:t>Zedekiah is taken   to </a:t>
            </a:r>
            <a:r>
              <a:rPr lang="en-US" sz="2800" b="1" dirty="0" err="1"/>
              <a:t>Hamath</a:t>
            </a:r>
            <a:endParaRPr lang="en-US" sz="2800" b="1" dirty="0"/>
          </a:p>
        </p:txBody>
      </p:sp>
      <p:sp>
        <p:nvSpPr>
          <p:cNvPr id="8" name="Arrow: Up 7">
            <a:extLst>
              <a:ext uri="{FF2B5EF4-FFF2-40B4-BE49-F238E27FC236}">
                <a16:creationId xmlns:a16="http://schemas.microsoft.com/office/drawing/2014/main" id="{1358BF3A-3D85-49FD-ABE2-D4E7DF5FAAC5}"/>
              </a:ext>
            </a:extLst>
          </p:cNvPr>
          <p:cNvSpPr/>
          <p:nvPr/>
        </p:nvSpPr>
        <p:spPr>
          <a:xfrm rot="984760">
            <a:off x="9470191" y="274724"/>
            <a:ext cx="422139" cy="439850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7339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2000"/>
                                        <p:tgtEl>
                                          <p:spTgt spid="8"/>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5277A2-5956-40F0-AA82-3457FC02895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Lst>
          </a:blip>
          <a:srcRect t="22451" r="1" b="981"/>
          <a:stretch/>
        </p:blipFill>
        <p:spPr>
          <a:xfrm>
            <a:off x="327547" y="321733"/>
            <a:ext cx="7058306" cy="4107392"/>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9A775329-F020-4FF2-B6AE-1E369BA9F46A}"/>
              </a:ext>
            </a:extLst>
          </p:cNvPr>
          <p:cNvSpPr>
            <a:spLocks noGrp="1"/>
          </p:cNvSpPr>
          <p:nvPr>
            <p:ph type="title"/>
          </p:nvPr>
        </p:nvSpPr>
        <p:spPr>
          <a:xfrm>
            <a:off x="338492" y="4767072"/>
            <a:ext cx="7058306" cy="1769194"/>
          </a:xfrm>
          <a:solidFill>
            <a:schemeClr val="tx2">
              <a:lumMod val="50000"/>
            </a:schemeClr>
          </a:solidFill>
        </p:spPr>
        <p:txBody>
          <a:bodyPr>
            <a:normAutofit/>
          </a:bodyPr>
          <a:lstStyle/>
          <a:p>
            <a:pPr algn="ctr"/>
            <a:r>
              <a:rPr lang="en-US" sz="3600" b="1" dirty="0" err="1">
                <a:solidFill>
                  <a:schemeClr val="accent4">
                    <a:lumMod val="20000"/>
                    <a:lumOff val="80000"/>
                  </a:schemeClr>
                </a:solidFill>
              </a:rPr>
              <a:t>Nebu-sar-sekim</a:t>
            </a:r>
            <a:r>
              <a:rPr lang="en-US" sz="3600" b="1" dirty="0">
                <a:solidFill>
                  <a:schemeClr val="accent4">
                    <a:lumMod val="20000"/>
                    <a:lumOff val="80000"/>
                  </a:schemeClr>
                </a:solidFill>
              </a:rPr>
              <a:t> Tablet Inscription</a:t>
            </a:r>
            <a:br>
              <a:rPr lang="en-US" sz="3600" dirty="0">
                <a:solidFill>
                  <a:schemeClr val="accent4">
                    <a:lumMod val="20000"/>
                    <a:lumOff val="80000"/>
                  </a:schemeClr>
                </a:solidFill>
              </a:rPr>
            </a:br>
            <a:r>
              <a:rPr lang="en-US" sz="2800" dirty="0">
                <a:solidFill>
                  <a:schemeClr val="accent4">
                    <a:lumMod val="20000"/>
                    <a:lumOff val="80000"/>
                  </a:schemeClr>
                </a:solidFill>
              </a:rPr>
              <a:t>The tablet mentions “</a:t>
            </a:r>
            <a:r>
              <a:rPr lang="en-US" sz="2800" dirty="0" err="1">
                <a:solidFill>
                  <a:schemeClr val="accent4">
                    <a:lumMod val="20000"/>
                    <a:lumOff val="80000"/>
                  </a:schemeClr>
                </a:solidFill>
              </a:rPr>
              <a:t>Nebu-sarsekim</a:t>
            </a:r>
            <a:r>
              <a:rPr lang="en-US" sz="2800" dirty="0">
                <a:solidFill>
                  <a:schemeClr val="accent4">
                    <a:lumMod val="20000"/>
                    <a:lumOff val="80000"/>
                  </a:schemeClr>
                </a:solidFill>
              </a:rPr>
              <a:t> the chief Eunuch” of Nebuchadnezzar.  </a:t>
            </a:r>
            <a:br>
              <a:rPr lang="en-US" sz="2800" dirty="0">
                <a:solidFill>
                  <a:schemeClr val="accent4">
                    <a:lumMod val="20000"/>
                    <a:lumOff val="80000"/>
                  </a:schemeClr>
                </a:solidFill>
              </a:rPr>
            </a:br>
            <a:r>
              <a:rPr lang="en-US" sz="2800" dirty="0">
                <a:solidFill>
                  <a:schemeClr val="accent4">
                    <a:lumMod val="20000"/>
                    <a:lumOff val="80000"/>
                  </a:schemeClr>
                </a:solidFill>
              </a:rPr>
              <a:t>Scholars date the tablet to 595 B.C. </a:t>
            </a:r>
            <a:endParaRPr lang="en-US" sz="4800" dirty="0">
              <a:solidFill>
                <a:schemeClr val="accent4">
                  <a:lumMod val="20000"/>
                  <a:lumOff val="80000"/>
                </a:schemeClr>
              </a:solidFill>
            </a:endParaRPr>
          </a:p>
        </p:txBody>
      </p:sp>
      <p:sp>
        <p:nvSpPr>
          <p:cNvPr id="3" name="Content Placeholder 2">
            <a:extLst>
              <a:ext uri="{FF2B5EF4-FFF2-40B4-BE49-F238E27FC236}">
                <a16:creationId xmlns:a16="http://schemas.microsoft.com/office/drawing/2014/main" id="{B56D53D8-08D6-4261-A4F7-5B047BF7382E}"/>
              </a:ext>
            </a:extLst>
          </p:cNvPr>
          <p:cNvSpPr>
            <a:spLocks noGrp="1"/>
          </p:cNvSpPr>
          <p:nvPr>
            <p:ph idx="1"/>
          </p:nvPr>
        </p:nvSpPr>
        <p:spPr>
          <a:xfrm>
            <a:off x="7424629" y="321734"/>
            <a:ext cx="4597758" cy="6536266"/>
          </a:xfrm>
        </p:spPr>
        <p:txBody>
          <a:bodyPr anchor="ctr">
            <a:normAutofit/>
          </a:bodyPr>
          <a:lstStyle/>
          <a:p>
            <a:pPr marL="0" indent="0" algn="ctr">
              <a:buNone/>
            </a:pPr>
            <a:r>
              <a:rPr lang="en-US" sz="3600" b="1" dirty="0"/>
              <a:t>Jeremiah 39:2-3 </a:t>
            </a:r>
            <a:r>
              <a:rPr lang="en-US" b="1" dirty="0"/>
              <a:t> </a:t>
            </a:r>
          </a:p>
          <a:p>
            <a:pPr marL="0" indent="0" algn="ctr">
              <a:buNone/>
            </a:pPr>
            <a:r>
              <a:rPr lang="en-US" dirty="0"/>
              <a:t>“</a:t>
            </a:r>
            <a:r>
              <a:rPr lang="en-US" sz="3000" dirty="0"/>
              <a:t>In the eleventh year of Zedekiah, in the fourth month, on the ninth day of the month, a breach was made in the city.  Then all the officials of the king of Babylon came and sat in the middle gate: Nergal-</a:t>
            </a:r>
            <a:r>
              <a:rPr lang="en-US" sz="3000" dirty="0" err="1"/>
              <a:t>sar</a:t>
            </a:r>
            <a:r>
              <a:rPr lang="en-US" sz="3000" dirty="0"/>
              <a:t>-</a:t>
            </a:r>
            <a:r>
              <a:rPr lang="en-US" sz="3000" dirty="0" err="1"/>
              <a:t>ezer</a:t>
            </a:r>
            <a:r>
              <a:rPr lang="en-US" sz="3000" dirty="0"/>
              <a:t> of </a:t>
            </a:r>
            <a:r>
              <a:rPr lang="en-US" sz="3000" dirty="0" err="1"/>
              <a:t>Samgar</a:t>
            </a:r>
            <a:r>
              <a:rPr lang="en-US" sz="3000" dirty="0"/>
              <a:t>, </a:t>
            </a:r>
            <a:r>
              <a:rPr lang="en-US" sz="3000" b="1" dirty="0"/>
              <a:t>Nebu-</a:t>
            </a:r>
            <a:r>
              <a:rPr lang="en-US" sz="3000" b="1" dirty="0" err="1"/>
              <a:t>sar</a:t>
            </a:r>
            <a:r>
              <a:rPr lang="en-US" sz="3000" b="1" dirty="0"/>
              <a:t>-</a:t>
            </a:r>
            <a:r>
              <a:rPr lang="en-US" sz="3000" b="1" dirty="0" err="1"/>
              <a:t>sekim</a:t>
            </a:r>
            <a:r>
              <a:rPr lang="en-US" sz="3000" dirty="0"/>
              <a:t> the Rab-saris, Nergal-</a:t>
            </a:r>
            <a:r>
              <a:rPr lang="en-US" sz="3000" dirty="0" err="1"/>
              <a:t>sar</a:t>
            </a:r>
            <a:r>
              <a:rPr lang="en-US" sz="3000" dirty="0"/>
              <a:t>-</a:t>
            </a:r>
            <a:r>
              <a:rPr lang="en-US" sz="3000" dirty="0" err="1"/>
              <a:t>ezer</a:t>
            </a:r>
            <a:r>
              <a:rPr lang="en-US" sz="3000" dirty="0"/>
              <a:t> the Rab-mag, with all the rest of the officers of the king of Babylon.”</a:t>
            </a:r>
          </a:p>
          <a:p>
            <a:endParaRPr lang="en-US" sz="2000" dirty="0">
              <a:solidFill>
                <a:srgbClr val="FFFFFF"/>
              </a:solidFill>
            </a:endParaRPr>
          </a:p>
        </p:txBody>
      </p:sp>
      <p:sp>
        <p:nvSpPr>
          <p:cNvPr id="7" name="TextBox 6">
            <a:extLst>
              <a:ext uri="{FF2B5EF4-FFF2-40B4-BE49-F238E27FC236}">
                <a16:creationId xmlns:a16="http://schemas.microsoft.com/office/drawing/2014/main" id="{3A2076FE-4CA9-439E-ABA9-D876E9C8E3F3}"/>
              </a:ext>
            </a:extLst>
          </p:cNvPr>
          <p:cNvSpPr txBox="1"/>
          <p:nvPr/>
        </p:nvSpPr>
        <p:spPr>
          <a:xfrm>
            <a:off x="5062611" y="3920466"/>
            <a:ext cx="222471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Photo by Steve Klein</a:t>
            </a:r>
          </a:p>
        </p:txBody>
      </p:sp>
    </p:spTree>
    <p:extLst>
      <p:ext uri="{BB962C8B-B14F-4D97-AF65-F5344CB8AC3E}">
        <p14:creationId xmlns:p14="http://schemas.microsoft.com/office/powerpoint/2010/main" val="3959558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67000">
              <a:srgbClr val="E8EDF7"/>
            </a:gs>
            <a:gs pos="18000">
              <a:schemeClr val="accent1">
                <a:lumMod val="5000"/>
                <a:lumOff val="9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4C6E4-CF19-487F-A3A2-15E8E4D883AF}"/>
              </a:ext>
            </a:extLst>
          </p:cNvPr>
          <p:cNvSpPr>
            <a:spLocks noGrp="1"/>
          </p:cNvSpPr>
          <p:nvPr>
            <p:ph type="title"/>
          </p:nvPr>
        </p:nvSpPr>
        <p:spPr>
          <a:xfrm>
            <a:off x="237067" y="274637"/>
            <a:ext cx="11717866" cy="1325563"/>
          </a:xfrm>
        </p:spPr>
        <p:txBody>
          <a:bodyPr>
            <a:normAutofit/>
          </a:bodyPr>
          <a:lstStyle/>
          <a:p>
            <a:pPr algn="ctr"/>
            <a:r>
              <a:rPr kumimoji="0" lang="en-US" sz="4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Papyrus" panose="03070502060502030205" pitchFamily="66" charset="0"/>
                <a:ea typeface="+mj-ea"/>
                <a:cs typeface="+mj-cs"/>
              </a:rPr>
              <a:t>Jerusalem Falls to Babylon </a:t>
            </a:r>
            <a:br>
              <a:rPr kumimoji="0" lang="en-US" sz="4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Papyrus" panose="03070502060502030205" pitchFamily="66" charset="0"/>
                <a:ea typeface="+mj-ea"/>
                <a:cs typeface="+mj-cs"/>
              </a:rPr>
            </a:br>
            <a:r>
              <a:rPr kumimoji="0" lang="en-US" sz="3400" b="0" i="0" u="none" strike="noStrike" kern="1200" cap="none" spc="0" normalizeH="0" baseline="0" noProof="0" dirty="0">
                <a:ln>
                  <a:noFill/>
                </a:ln>
                <a:solidFill>
                  <a:prstClr val="black"/>
                </a:solidFill>
                <a:uLnTx/>
                <a:uFillTx/>
                <a:latin typeface="Calibri" panose="020F0502020204030204"/>
              </a:rPr>
              <a:t>(Jeremiah 39; 2 Kings 25; 2 Chr. 36)</a:t>
            </a:r>
            <a:endParaRPr lang="en-US" dirty="0">
              <a:latin typeface="Footlight MT Light" panose="0204060206030A020304" pitchFamily="18" charset="0"/>
            </a:endParaRPr>
          </a:p>
        </p:txBody>
      </p:sp>
      <p:sp>
        <p:nvSpPr>
          <p:cNvPr id="3" name="Content Placeholder 2">
            <a:extLst>
              <a:ext uri="{FF2B5EF4-FFF2-40B4-BE49-F238E27FC236}">
                <a16:creationId xmlns:a16="http://schemas.microsoft.com/office/drawing/2014/main" id="{2ACDC6A8-07C5-44F2-AF76-1E9804425497}"/>
              </a:ext>
            </a:extLst>
          </p:cNvPr>
          <p:cNvSpPr>
            <a:spLocks noGrp="1"/>
          </p:cNvSpPr>
          <p:nvPr>
            <p:ph idx="1"/>
          </p:nvPr>
        </p:nvSpPr>
        <p:spPr>
          <a:xfrm>
            <a:off x="762000" y="1600200"/>
            <a:ext cx="11049000" cy="5241150"/>
          </a:xfrm>
        </p:spPr>
        <p:txBody>
          <a:bodyPr>
            <a:normAutofit/>
          </a:bodyPr>
          <a:lstStyle/>
          <a:p>
            <a:r>
              <a:rPr lang="en-US" sz="3600" b="1" dirty="0"/>
              <a:t>The Lord protects Jeremiah (39:11-14).</a:t>
            </a:r>
          </a:p>
          <a:p>
            <a:pPr marL="739775" lvl="1" indent="-282575"/>
            <a:r>
              <a:rPr lang="en-US" sz="3200" i="1" dirty="0">
                <a:solidFill>
                  <a:srgbClr val="800000"/>
                </a:solidFill>
                <a:effectLst>
                  <a:outerShdw blurRad="38100" dist="38100" dir="2700000" algn="tl">
                    <a:srgbClr val="000000">
                      <a:alpha val="43137"/>
                    </a:srgbClr>
                  </a:outerShdw>
                </a:effectLst>
              </a:rPr>
              <a:t>Nebuchadnezzar orders </a:t>
            </a:r>
            <a:r>
              <a:rPr lang="en-US" sz="3200" i="1" dirty="0" err="1">
                <a:solidFill>
                  <a:srgbClr val="800000"/>
                </a:solidFill>
                <a:effectLst>
                  <a:outerShdw blurRad="38100" dist="38100" dir="2700000" algn="tl">
                    <a:srgbClr val="000000">
                      <a:alpha val="43137"/>
                    </a:srgbClr>
                  </a:outerShdw>
                </a:effectLst>
              </a:rPr>
              <a:t>Nebuzaradan</a:t>
            </a:r>
            <a:r>
              <a:rPr lang="en-US" sz="3200" i="1" dirty="0">
                <a:solidFill>
                  <a:srgbClr val="800000"/>
                </a:solidFill>
                <a:effectLst>
                  <a:outerShdw blurRad="38100" dist="38100" dir="2700000" algn="tl">
                    <a:srgbClr val="000000">
                      <a:alpha val="43137"/>
                    </a:srgbClr>
                  </a:outerShdw>
                </a:effectLst>
              </a:rPr>
              <a:t> to see that no harm comes to Jeremiah.</a:t>
            </a:r>
          </a:p>
          <a:p>
            <a:pPr marL="739775" lvl="1" indent="-282575"/>
            <a:r>
              <a:rPr lang="en-US" sz="3200" i="1" dirty="0">
                <a:solidFill>
                  <a:srgbClr val="800000"/>
                </a:solidFill>
                <a:effectLst>
                  <a:outerShdw blurRad="38100" dist="38100" dir="2700000" algn="tl">
                    <a:srgbClr val="000000">
                      <a:alpha val="43137"/>
                    </a:srgbClr>
                  </a:outerShdw>
                </a:effectLst>
              </a:rPr>
              <a:t>Jeremiah is released from prison and put in the keeping of Gedaliah</a:t>
            </a:r>
            <a:r>
              <a:rPr lang="en-US" sz="3600" i="1" dirty="0">
                <a:solidFill>
                  <a:srgbClr val="800000"/>
                </a:solidFill>
                <a:effectLst>
                  <a:outerShdw blurRad="38100" dist="38100" dir="2700000" algn="tl">
                    <a:srgbClr val="000000">
                      <a:alpha val="43137"/>
                    </a:srgbClr>
                  </a:outerShdw>
                </a:effectLst>
              </a:rPr>
              <a:t>.</a:t>
            </a:r>
          </a:p>
          <a:p>
            <a:r>
              <a:rPr lang="en-US" sz="3600" b="1" dirty="0"/>
              <a:t>God promises to deliver </a:t>
            </a:r>
            <a:r>
              <a:rPr lang="en-US" sz="3600" b="1" dirty="0" err="1"/>
              <a:t>Ebed</a:t>
            </a:r>
            <a:r>
              <a:rPr lang="en-US" sz="3600" b="1" dirty="0"/>
              <a:t>-Melech (39:15-18).</a:t>
            </a:r>
          </a:p>
          <a:p>
            <a:pPr lvl="1"/>
            <a:r>
              <a:rPr lang="en-US" sz="3200" i="1" dirty="0">
                <a:solidFill>
                  <a:srgbClr val="800000"/>
                </a:solidFill>
                <a:effectLst>
                  <a:outerShdw blurRad="38100" dist="38100" dir="2700000" algn="tl">
                    <a:srgbClr val="000000">
                      <a:alpha val="43137"/>
                    </a:srgbClr>
                  </a:outerShdw>
                </a:effectLst>
              </a:rPr>
              <a:t>The Ethiopian </a:t>
            </a:r>
            <a:r>
              <a:rPr lang="en-US" sz="3200" i="1" dirty="0" err="1">
                <a:solidFill>
                  <a:srgbClr val="800000"/>
                </a:solidFill>
                <a:effectLst>
                  <a:outerShdw blurRad="38100" dist="38100" dir="2700000" algn="tl">
                    <a:srgbClr val="000000">
                      <a:alpha val="43137"/>
                    </a:srgbClr>
                  </a:outerShdw>
                </a:effectLst>
              </a:rPr>
              <a:t>Ebed-Melech</a:t>
            </a:r>
            <a:r>
              <a:rPr lang="en-US" sz="3200" i="1" dirty="0">
                <a:solidFill>
                  <a:srgbClr val="800000"/>
                </a:solidFill>
                <a:effectLst>
                  <a:outerShdw blurRad="38100" dist="38100" dir="2700000" algn="tl">
                    <a:srgbClr val="000000">
                      <a:alpha val="43137"/>
                    </a:srgbClr>
                  </a:outerShdw>
                </a:effectLst>
              </a:rPr>
              <a:t> had shown far more trust in the Lord than the king and princes of Judah!</a:t>
            </a:r>
          </a:p>
          <a:p>
            <a:pPr marL="282575" lvl="1" indent="0">
              <a:buNone/>
            </a:pPr>
            <a:endParaRPr lang="en-US" sz="3200" i="1" dirty="0">
              <a:solidFill>
                <a:srgbClr val="C00000"/>
              </a:solidFill>
              <a:effectLst>
                <a:outerShdw blurRad="38100" dist="38100" dir="2700000" algn="tl">
                  <a:srgbClr val="000000">
                    <a:alpha val="43137"/>
                  </a:srgbClr>
                </a:outerShdw>
              </a:effectLst>
            </a:endParaRPr>
          </a:p>
          <a:p>
            <a:pPr marL="457200" lvl="1" indent="0">
              <a:buNone/>
            </a:pPr>
            <a:endParaRPr lang="en-US" sz="3200" dirty="0"/>
          </a:p>
        </p:txBody>
      </p:sp>
    </p:spTree>
    <p:extLst>
      <p:ext uri="{BB962C8B-B14F-4D97-AF65-F5344CB8AC3E}">
        <p14:creationId xmlns:p14="http://schemas.microsoft.com/office/powerpoint/2010/main" val="738201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67000">
              <a:srgbClr val="E8EDF7"/>
            </a:gs>
            <a:gs pos="18000">
              <a:schemeClr val="accent1">
                <a:lumMod val="5000"/>
                <a:lumOff val="9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4C6E4-CF19-487F-A3A2-15E8E4D883AF}"/>
              </a:ext>
            </a:extLst>
          </p:cNvPr>
          <p:cNvSpPr>
            <a:spLocks noGrp="1"/>
          </p:cNvSpPr>
          <p:nvPr>
            <p:ph type="title"/>
          </p:nvPr>
        </p:nvSpPr>
        <p:spPr>
          <a:xfrm>
            <a:off x="237067" y="190514"/>
            <a:ext cx="11717866" cy="1325563"/>
          </a:xfrm>
        </p:spPr>
        <p:txBody>
          <a:bodyPr>
            <a:normAutofit/>
          </a:bodyPr>
          <a:lstStyle/>
          <a:p>
            <a:pPr algn="ctr"/>
            <a:r>
              <a:rPr kumimoji="0" lang="en-US" sz="4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Papyrus" panose="03070502060502030205" pitchFamily="66" charset="0"/>
                <a:ea typeface="+mj-ea"/>
                <a:cs typeface="+mj-cs"/>
              </a:rPr>
              <a:t>Jerusalem Falls to Babylon </a:t>
            </a:r>
            <a:br>
              <a:rPr kumimoji="0" lang="en-US" sz="4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Papyrus" panose="03070502060502030205" pitchFamily="66" charset="0"/>
                <a:ea typeface="+mj-ea"/>
                <a:cs typeface="+mj-cs"/>
              </a:rPr>
            </a:br>
            <a:r>
              <a:rPr kumimoji="0" lang="en-US" sz="3400" b="0" i="0" u="none" strike="noStrike" kern="1200" cap="none" spc="0" normalizeH="0" baseline="0" noProof="0" dirty="0">
                <a:ln>
                  <a:noFill/>
                </a:ln>
                <a:solidFill>
                  <a:prstClr val="black"/>
                </a:solidFill>
                <a:uLnTx/>
                <a:uFillTx/>
                <a:latin typeface="Calibri" panose="020F0502020204030204"/>
              </a:rPr>
              <a:t>(Jeremiah 39; 2 Kings 25; 2 Chr. 36)</a:t>
            </a:r>
            <a:endParaRPr lang="en-US" dirty="0">
              <a:latin typeface="Footlight MT Light" panose="0204060206030A020304" pitchFamily="18" charset="0"/>
            </a:endParaRPr>
          </a:p>
        </p:txBody>
      </p:sp>
      <p:sp>
        <p:nvSpPr>
          <p:cNvPr id="3" name="Content Placeholder 2">
            <a:extLst>
              <a:ext uri="{FF2B5EF4-FFF2-40B4-BE49-F238E27FC236}">
                <a16:creationId xmlns:a16="http://schemas.microsoft.com/office/drawing/2014/main" id="{2ACDC6A8-07C5-44F2-AF76-1E9804425497}"/>
              </a:ext>
            </a:extLst>
          </p:cNvPr>
          <p:cNvSpPr>
            <a:spLocks noGrp="1"/>
          </p:cNvSpPr>
          <p:nvPr>
            <p:ph idx="1"/>
          </p:nvPr>
        </p:nvSpPr>
        <p:spPr>
          <a:xfrm>
            <a:off x="373487" y="1600200"/>
            <a:ext cx="11437513" cy="5241150"/>
          </a:xfrm>
        </p:spPr>
        <p:txBody>
          <a:bodyPr>
            <a:normAutofit fontScale="92500" lnSpcReduction="20000"/>
          </a:bodyPr>
          <a:lstStyle/>
          <a:p>
            <a:r>
              <a:rPr lang="en-US" sz="3600" b="1" dirty="0"/>
              <a:t>The city is destroyed one month later. </a:t>
            </a:r>
          </a:p>
          <a:p>
            <a:pPr marL="512763" lvl="1" indent="-222250"/>
            <a:r>
              <a:rPr lang="en-US" sz="3200" i="1" dirty="0">
                <a:solidFill>
                  <a:srgbClr val="800000"/>
                </a:solidFill>
                <a:effectLst>
                  <a:outerShdw blurRad="38100" dist="38100" dir="2700000" algn="tl">
                    <a:srgbClr val="000000">
                      <a:alpha val="43137"/>
                    </a:srgbClr>
                  </a:outerShdw>
                </a:effectLst>
              </a:rPr>
              <a:t>The palace and homes are burned; the city </a:t>
            </a:r>
            <a:r>
              <a:rPr lang="en-US" sz="3600" i="1" dirty="0">
                <a:solidFill>
                  <a:srgbClr val="800000"/>
                </a:solidFill>
                <a:effectLst>
                  <a:outerShdw blurRad="38100" dist="38100" dir="2700000" algn="tl">
                    <a:srgbClr val="000000">
                      <a:alpha val="43137"/>
                    </a:srgbClr>
                  </a:outerShdw>
                </a:effectLst>
              </a:rPr>
              <a:t>wall is demolished all around.</a:t>
            </a:r>
          </a:p>
          <a:p>
            <a:pPr marL="512763" lvl="1" indent="-222250"/>
            <a:r>
              <a:rPr lang="en-US" sz="3600" i="1" dirty="0">
                <a:solidFill>
                  <a:srgbClr val="800000"/>
                </a:solidFill>
                <a:effectLst>
                  <a:outerShdw blurRad="38100" dist="38100" dir="2700000" algn="tl">
                    <a:srgbClr val="000000">
                      <a:alpha val="43137"/>
                    </a:srgbClr>
                  </a:outerShdw>
                </a:effectLst>
              </a:rPr>
              <a:t>The people are taken captive; only the poor are left behind.</a:t>
            </a:r>
          </a:p>
          <a:p>
            <a:pPr marL="512763" lvl="1" indent="-222250"/>
            <a:r>
              <a:rPr lang="en-US" sz="3600" i="1" dirty="0">
                <a:solidFill>
                  <a:srgbClr val="800000"/>
                </a:solidFill>
                <a:effectLst>
                  <a:outerShdw blurRad="38100" dist="38100" dir="2700000" algn="tl">
                    <a:srgbClr val="000000">
                      <a:alpha val="43137"/>
                    </a:srgbClr>
                  </a:outerShdw>
                </a:effectLst>
              </a:rPr>
              <a:t>All the city’s wealth is looted, including the two giant bronze pillars Solomon made (cf. 1 Kings 7). </a:t>
            </a:r>
          </a:p>
          <a:p>
            <a:pPr marL="512763" lvl="1" indent="-222250"/>
            <a:r>
              <a:rPr lang="en-US" sz="3600" i="1" dirty="0">
                <a:solidFill>
                  <a:srgbClr val="800000"/>
                </a:solidFill>
                <a:effectLst>
                  <a:outerShdw blurRad="38100" dist="38100" dir="2700000" algn="tl">
                    <a:srgbClr val="000000">
                      <a:alpha val="43137"/>
                    </a:srgbClr>
                  </a:outerShdw>
                </a:effectLst>
              </a:rPr>
              <a:t>Some political leaders and officials were executed.</a:t>
            </a:r>
          </a:p>
          <a:p>
            <a:r>
              <a:rPr lang="en-US" sz="3600" b="1" dirty="0"/>
              <a:t>Jerusalem’s devastation visibly remained until “the land had enjoyed its sabbaths” (2 Chron 36:21).</a:t>
            </a:r>
          </a:p>
          <a:p>
            <a:pPr marL="512763" lvl="1" indent="-222250"/>
            <a:r>
              <a:rPr lang="en-US" sz="3500" i="1" dirty="0">
                <a:solidFill>
                  <a:srgbClr val="800000"/>
                </a:solidFill>
                <a:effectLst>
                  <a:outerShdw blurRad="38100" dist="38100" dir="2700000" algn="tl">
                    <a:srgbClr val="000000">
                      <a:alpha val="43137"/>
                    </a:srgbClr>
                  </a:outerShdw>
                </a:effectLst>
              </a:rPr>
              <a:t>Jeremiah weeps (Lamentations 1:1-3).</a:t>
            </a:r>
          </a:p>
          <a:p>
            <a:r>
              <a:rPr lang="en-US" sz="3600" b="1" dirty="0"/>
              <a:t>Nebuchadnezzar appoints Gedaliah as governor over the land; he encourages submission to Babylon in order to live in peace.</a:t>
            </a:r>
          </a:p>
          <a:p>
            <a:endParaRPr lang="en-US" sz="3600" b="1" dirty="0"/>
          </a:p>
          <a:p>
            <a:pPr marL="457200" lvl="1" indent="0">
              <a:buNone/>
            </a:pPr>
            <a:endParaRPr lang="en-US" sz="3200" dirty="0"/>
          </a:p>
        </p:txBody>
      </p:sp>
    </p:spTree>
    <p:extLst>
      <p:ext uri="{BB962C8B-B14F-4D97-AF65-F5344CB8AC3E}">
        <p14:creationId xmlns:p14="http://schemas.microsoft.com/office/powerpoint/2010/main" val="2477508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67000">
              <a:srgbClr val="E8EDF7"/>
            </a:gs>
            <a:gs pos="18000">
              <a:schemeClr val="accent1">
                <a:lumMod val="5000"/>
                <a:lumOff val="9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4C6E4-CF19-487F-A3A2-15E8E4D883AF}"/>
              </a:ext>
            </a:extLst>
          </p:cNvPr>
          <p:cNvSpPr>
            <a:spLocks noGrp="1"/>
          </p:cNvSpPr>
          <p:nvPr>
            <p:ph type="title"/>
          </p:nvPr>
        </p:nvSpPr>
        <p:spPr>
          <a:xfrm>
            <a:off x="237067" y="190514"/>
            <a:ext cx="11717866" cy="1325563"/>
          </a:xfrm>
        </p:spPr>
        <p:txBody>
          <a:bodyPr>
            <a:normAutofit/>
          </a:bodyPr>
          <a:lstStyle/>
          <a:p>
            <a:pPr algn="ctr"/>
            <a:r>
              <a:rPr kumimoji="0" lang="en-US" sz="4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Papyrus" panose="03070502060502030205" pitchFamily="66" charset="0"/>
                <a:ea typeface="+mj-ea"/>
                <a:cs typeface="+mj-cs"/>
              </a:rPr>
              <a:t>Aftermath of Jerusalem’s Fall</a:t>
            </a:r>
            <a:br>
              <a:rPr kumimoji="0" lang="en-US" sz="4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Papyrus" panose="03070502060502030205" pitchFamily="66" charset="0"/>
                <a:ea typeface="+mj-ea"/>
                <a:cs typeface="+mj-cs"/>
              </a:rPr>
            </a:br>
            <a:r>
              <a:rPr kumimoji="0" lang="en-US" sz="3400" b="0" i="0" u="none" strike="noStrike" kern="1200" cap="none" spc="0" normalizeH="0" baseline="0" noProof="0" dirty="0">
                <a:ln>
                  <a:noFill/>
                </a:ln>
                <a:solidFill>
                  <a:prstClr val="black"/>
                </a:solidFill>
                <a:uLnTx/>
                <a:uFillTx/>
                <a:latin typeface="Calibri" panose="020F0502020204030204"/>
              </a:rPr>
              <a:t>(Jeremiah 40-44)</a:t>
            </a:r>
            <a:endParaRPr lang="en-US" dirty="0">
              <a:latin typeface="Footlight MT Light" panose="0204060206030A020304" pitchFamily="18" charset="0"/>
            </a:endParaRPr>
          </a:p>
        </p:txBody>
      </p:sp>
      <p:sp>
        <p:nvSpPr>
          <p:cNvPr id="3" name="Content Placeholder 2">
            <a:extLst>
              <a:ext uri="{FF2B5EF4-FFF2-40B4-BE49-F238E27FC236}">
                <a16:creationId xmlns:a16="http://schemas.microsoft.com/office/drawing/2014/main" id="{2ACDC6A8-07C5-44F2-AF76-1E9804425497}"/>
              </a:ext>
            </a:extLst>
          </p:cNvPr>
          <p:cNvSpPr>
            <a:spLocks noGrp="1"/>
          </p:cNvSpPr>
          <p:nvPr>
            <p:ph idx="1"/>
          </p:nvPr>
        </p:nvSpPr>
        <p:spPr>
          <a:xfrm>
            <a:off x="373487" y="1516077"/>
            <a:ext cx="11437513" cy="5325273"/>
          </a:xfrm>
        </p:spPr>
        <p:txBody>
          <a:bodyPr>
            <a:normAutofit lnSpcReduction="10000"/>
          </a:bodyPr>
          <a:lstStyle/>
          <a:p>
            <a:r>
              <a:rPr lang="en-US" sz="3200" b="1" dirty="0"/>
              <a:t>Gedaliah is murdered by Ishmael (a field captain) who had been hired by the Ammonites to do so (Jer. 40-41).</a:t>
            </a:r>
          </a:p>
          <a:p>
            <a:pPr lvl="1"/>
            <a:r>
              <a:rPr lang="en-US" sz="3200" i="1" dirty="0">
                <a:solidFill>
                  <a:srgbClr val="800000"/>
                </a:solidFill>
                <a:effectLst>
                  <a:outerShdw blurRad="38100" dist="38100" dir="2700000" algn="tl">
                    <a:srgbClr val="000000">
                      <a:alpha val="43137"/>
                    </a:srgbClr>
                  </a:outerShdw>
                </a:effectLst>
              </a:rPr>
              <a:t>Gedaliah was warned about Ishmael but didn’t believe it.</a:t>
            </a:r>
          </a:p>
          <a:p>
            <a:r>
              <a:rPr lang="en-US" sz="3200" b="1" dirty="0"/>
              <a:t>Fearing what Nebuchadnezzar might do in response to Gedaliah’s murder, the Jews ask Jeremiah for a message from God – </a:t>
            </a:r>
            <a:r>
              <a:rPr lang="en-US" sz="3200" b="1" dirty="0">
                <a:solidFill>
                  <a:srgbClr val="800000"/>
                </a:solidFill>
              </a:rPr>
              <a:t>should they flee to Egypt</a:t>
            </a:r>
            <a:r>
              <a:rPr lang="en-US" sz="3200" b="1" dirty="0"/>
              <a:t> (42:1-2)?</a:t>
            </a:r>
          </a:p>
          <a:p>
            <a:pPr lvl="1"/>
            <a:r>
              <a:rPr lang="en-US" sz="3200" i="1" dirty="0">
                <a:solidFill>
                  <a:srgbClr val="800000"/>
                </a:solidFill>
                <a:effectLst>
                  <a:outerShdw blurRad="38100" dist="38100" dir="2700000" algn="tl">
                    <a:srgbClr val="000000">
                      <a:alpha val="43137"/>
                    </a:srgbClr>
                  </a:outerShdw>
                </a:effectLst>
              </a:rPr>
              <a:t>They promise to do whatever he says (42:3-6).</a:t>
            </a:r>
          </a:p>
          <a:p>
            <a:r>
              <a:rPr lang="en-US" sz="3200" b="1" dirty="0"/>
              <a:t>Jeremiah tells them to stay in the land and enjoy God’s peace and mercy or flee to Egypt and die by the sword (42:7-22).</a:t>
            </a:r>
          </a:p>
          <a:p>
            <a:r>
              <a:rPr lang="en-US" sz="3200" b="1" dirty="0"/>
              <a:t>They refuse to obey and head to Egypt with Jeremiah in tow; Jeremiah pronounces their doom (43-44).</a:t>
            </a:r>
          </a:p>
          <a:p>
            <a:pPr marL="457200" lvl="1" indent="0">
              <a:buNone/>
            </a:pPr>
            <a:endParaRPr lang="en-US" sz="3200" dirty="0"/>
          </a:p>
        </p:txBody>
      </p:sp>
    </p:spTree>
    <p:extLst>
      <p:ext uri="{BB962C8B-B14F-4D97-AF65-F5344CB8AC3E}">
        <p14:creationId xmlns:p14="http://schemas.microsoft.com/office/powerpoint/2010/main" val="2935398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67000">
              <a:srgbClr val="E8EDF7"/>
            </a:gs>
            <a:gs pos="18000">
              <a:schemeClr val="accent1">
                <a:lumMod val="5000"/>
                <a:lumOff val="9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4C6E4-CF19-487F-A3A2-15E8E4D883AF}"/>
              </a:ext>
            </a:extLst>
          </p:cNvPr>
          <p:cNvSpPr>
            <a:spLocks noGrp="1"/>
          </p:cNvSpPr>
          <p:nvPr>
            <p:ph type="title"/>
          </p:nvPr>
        </p:nvSpPr>
        <p:spPr>
          <a:xfrm>
            <a:off x="237067" y="190514"/>
            <a:ext cx="11717866" cy="1325563"/>
          </a:xfrm>
        </p:spPr>
        <p:txBody>
          <a:bodyPr>
            <a:normAutofit/>
          </a:bodyPr>
          <a:lstStyle/>
          <a:p>
            <a:pPr algn="ctr"/>
            <a:r>
              <a:rPr kumimoji="0" lang="en-US" sz="4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Papyrus" panose="03070502060502030205" pitchFamily="66" charset="0"/>
                <a:ea typeface="+mj-ea"/>
                <a:cs typeface="+mj-cs"/>
              </a:rPr>
              <a:t>Aftermath of Jerusalem’s Fall</a:t>
            </a:r>
            <a:br>
              <a:rPr kumimoji="0" lang="en-US" sz="4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Papyrus" panose="03070502060502030205" pitchFamily="66" charset="0"/>
                <a:ea typeface="+mj-ea"/>
                <a:cs typeface="+mj-cs"/>
              </a:rPr>
            </a:br>
            <a:r>
              <a:rPr kumimoji="0" lang="en-US" sz="3400" b="0" i="0" u="none" strike="noStrike" kern="1200" cap="none" spc="0" normalizeH="0" baseline="0" noProof="0" dirty="0">
                <a:ln>
                  <a:noFill/>
                </a:ln>
                <a:solidFill>
                  <a:prstClr val="black"/>
                </a:solidFill>
                <a:uLnTx/>
                <a:uFillTx/>
                <a:latin typeface="Calibri" panose="020F0502020204030204"/>
              </a:rPr>
              <a:t>(Ezekiel 32-33, 36)</a:t>
            </a:r>
            <a:endParaRPr lang="en-US" dirty="0">
              <a:latin typeface="Footlight MT Light" panose="0204060206030A020304" pitchFamily="18" charset="0"/>
            </a:endParaRPr>
          </a:p>
        </p:txBody>
      </p:sp>
      <p:sp>
        <p:nvSpPr>
          <p:cNvPr id="3" name="Content Placeholder 2">
            <a:extLst>
              <a:ext uri="{FF2B5EF4-FFF2-40B4-BE49-F238E27FC236}">
                <a16:creationId xmlns:a16="http://schemas.microsoft.com/office/drawing/2014/main" id="{2ACDC6A8-07C5-44F2-AF76-1E9804425497}"/>
              </a:ext>
            </a:extLst>
          </p:cNvPr>
          <p:cNvSpPr>
            <a:spLocks noGrp="1"/>
          </p:cNvSpPr>
          <p:nvPr>
            <p:ph idx="1"/>
          </p:nvPr>
        </p:nvSpPr>
        <p:spPr>
          <a:xfrm>
            <a:off x="373487" y="1516077"/>
            <a:ext cx="11437513" cy="5325273"/>
          </a:xfrm>
        </p:spPr>
        <p:txBody>
          <a:bodyPr>
            <a:normAutofit fontScale="92500" lnSpcReduction="10000"/>
          </a:bodyPr>
          <a:lstStyle/>
          <a:p>
            <a:pPr marL="0" indent="0">
              <a:buNone/>
            </a:pPr>
            <a:r>
              <a:rPr lang="en-US" sz="3500" b="1" dirty="0"/>
              <a:t>Ezekiel  -- in Babylon with the captives.</a:t>
            </a:r>
          </a:p>
          <a:p>
            <a:r>
              <a:rPr lang="en-US" sz="3500" b="1" dirty="0"/>
              <a:t>Ezekiel was to be a watchman (33:1-20).</a:t>
            </a:r>
          </a:p>
          <a:p>
            <a:pPr marL="457200" lvl="1" indent="-222250"/>
            <a:r>
              <a:rPr lang="en-US" sz="3200" i="1" dirty="0">
                <a:solidFill>
                  <a:srgbClr val="800000"/>
                </a:solidFill>
                <a:effectLst>
                  <a:outerShdw blurRad="38100" dist="38100" dir="2700000" algn="tl">
                    <a:srgbClr val="000000">
                      <a:alpha val="43137"/>
                    </a:srgbClr>
                  </a:outerShdw>
                </a:effectLst>
              </a:rPr>
              <a:t>He is charged with warning the people on God’s behalf (33:7-9).</a:t>
            </a:r>
          </a:p>
          <a:p>
            <a:pPr marL="457200" lvl="1" indent="-222250"/>
            <a:r>
              <a:rPr lang="en-US" sz="3200" i="1" dirty="0">
                <a:solidFill>
                  <a:srgbClr val="800000"/>
                </a:solidFill>
                <a:effectLst>
                  <a:outerShdw blurRad="38100" dist="38100" dir="2700000" algn="tl">
                    <a:srgbClr val="000000">
                      <a:alpha val="43137"/>
                    </a:srgbClr>
                  </a:outerShdw>
                </a:effectLst>
              </a:rPr>
              <a:t>God’s leaders today have a similar responsibility (Acts 20:26-27).</a:t>
            </a:r>
          </a:p>
          <a:p>
            <a:r>
              <a:rPr lang="en-US" sz="3500" b="1" dirty="0"/>
              <a:t>He is informed of Jerusalem’s destruction one year after it was burned (33:21). </a:t>
            </a:r>
          </a:p>
          <a:p>
            <a:pPr marL="457200" lvl="1" indent="-222250"/>
            <a:r>
              <a:rPr lang="en-US" sz="3200" i="1" dirty="0">
                <a:solidFill>
                  <a:srgbClr val="800000"/>
                </a:solidFill>
                <a:effectLst>
                  <a:outerShdw blurRad="38100" dist="38100" dir="2700000" algn="tl">
                    <a:srgbClr val="000000">
                      <a:alpha val="43137"/>
                    </a:srgbClr>
                  </a:outerShdw>
                </a:effectLst>
              </a:rPr>
              <a:t>Now his days of being muted will end (33:22; cf. 3:26-27; 24:26-27).</a:t>
            </a:r>
          </a:p>
          <a:p>
            <a:pPr marL="457200" lvl="1" indent="-222250"/>
            <a:r>
              <a:rPr lang="en-US" sz="3200" i="1" dirty="0">
                <a:solidFill>
                  <a:srgbClr val="800000"/>
                </a:solidFill>
                <a:effectLst>
                  <a:outerShdw blurRad="38100" dist="38100" dir="2700000" algn="tl">
                    <a:srgbClr val="000000">
                      <a:alpha val="43137"/>
                    </a:srgbClr>
                  </a:outerShdw>
                </a:effectLst>
              </a:rPr>
              <a:t>The Jews had assumed that their numbers and status as heirs of Abraham would assure future peace and prosperity (33:23-24).</a:t>
            </a:r>
          </a:p>
          <a:p>
            <a:pPr marL="457200" lvl="1" indent="-222250"/>
            <a:r>
              <a:rPr lang="en-US" sz="3200" i="1" dirty="0">
                <a:solidFill>
                  <a:srgbClr val="800000"/>
                </a:solidFill>
                <a:effectLst>
                  <a:outerShdw blurRad="38100" dist="38100" dir="2700000" algn="tl">
                    <a:srgbClr val="000000">
                      <a:alpha val="43137"/>
                    </a:srgbClr>
                  </a:outerShdw>
                </a:effectLst>
              </a:rPr>
              <a:t>Instead, their wicked hypocrisy and stubbornness assured their demise (33:25-29).</a:t>
            </a:r>
          </a:p>
          <a:p>
            <a:r>
              <a:rPr lang="en-US" sz="3500" b="1" dirty="0"/>
              <a:t>God promises restoration of the land and His people (36:1-38).*</a:t>
            </a:r>
          </a:p>
          <a:p>
            <a:pPr marL="457200" lvl="1" indent="0">
              <a:buNone/>
            </a:pPr>
            <a:endParaRPr lang="en-US" sz="3200" dirty="0"/>
          </a:p>
        </p:txBody>
      </p:sp>
    </p:spTree>
    <p:extLst>
      <p:ext uri="{BB962C8B-B14F-4D97-AF65-F5344CB8AC3E}">
        <p14:creationId xmlns:p14="http://schemas.microsoft.com/office/powerpoint/2010/main" val="3823967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98764" y="1122217"/>
            <a:ext cx="11236036" cy="5742710"/>
          </a:xfrm>
        </p:spPr>
        <p:txBody>
          <a:bodyPr>
            <a:normAutofit lnSpcReduction="10000"/>
          </a:bodyPr>
          <a:lstStyle/>
          <a:p>
            <a:pPr marL="0" indent="0" algn="ctr">
              <a:lnSpc>
                <a:spcPct val="100000"/>
              </a:lnSpc>
              <a:spcBef>
                <a:spcPts val="300"/>
              </a:spcBef>
              <a:buNone/>
            </a:pPr>
            <a:r>
              <a:rPr lang="en-US" sz="4400" b="1" dirty="0"/>
              <a:t>God will judge His people.  </a:t>
            </a:r>
          </a:p>
          <a:p>
            <a:pPr marL="0" indent="0" algn="ctr">
              <a:lnSpc>
                <a:spcPct val="100000"/>
              </a:lnSpc>
              <a:spcBef>
                <a:spcPts val="300"/>
              </a:spcBef>
              <a:buNone/>
            </a:pPr>
            <a:r>
              <a:rPr lang="en-US" sz="4400" b="1" dirty="0"/>
              <a:t>The disobedient will incur His wrath</a:t>
            </a:r>
            <a:r>
              <a:rPr lang="en-US" sz="3600" b="1" dirty="0"/>
              <a:t>.</a:t>
            </a:r>
          </a:p>
          <a:p>
            <a:pPr marL="0" indent="0">
              <a:lnSpc>
                <a:spcPct val="100000"/>
              </a:lnSpc>
              <a:spcBef>
                <a:spcPts val="300"/>
              </a:spcBef>
              <a:buNone/>
            </a:pPr>
            <a:endParaRPr lang="en-US" sz="1100" i="1" dirty="0">
              <a:solidFill>
                <a:srgbClr val="800000"/>
              </a:solidFill>
              <a:effectLst>
                <a:outerShdw blurRad="38100" dist="38100" dir="2700000" algn="tl">
                  <a:srgbClr val="000000">
                    <a:alpha val="43137"/>
                  </a:srgbClr>
                </a:outerShdw>
              </a:effectLst>
            </a:endParaRPr>
          </a:p>
          <a:p>
            <a:pPr marL="0" indent="0" algn="ctr">
              <a:lnSpc>
                <a:spcPct val="100000"/>
              </a:lnSpc>
              <a:spcBef>
                <a:spcPts val="300"/>
              </a:spcBef>
              <a:buNone/>
            </a:pPr>
            <a:r>
              <a:rPr lang="en-US" sz="3600" i="1" dirty="0">
                <a:solidFill>
                  <a:srgbClr val="800000"/>
                </a:solidFill>
                <a:effectLst>
                  <a:outerShdw blurRad="38100" dist="38100" dir="2700000" algn="tl">
                    <a:srgbClr val="000000">
                      <a:alpha val="43137"/>
                    </a:srgbClr>
                  </a:outerShdw>
                </a:effectLst>
              </a:rPr>
              <a:t>“I, the LORD, have spoken it; It shall come to pass, and I will do it; I will not hold back, nor will I spare, nor will I relent; According to your ways and according to your deeds      They will judge you," says the Lord GOD’“ (Ezekiel 24:14).  </a:t>
            </a:r>
          </a:p>
          <a:p>
            <a:pPr marL="0" indent="0" algn="ctr">
              <a:lnSpc>
                <a:spcPct val="100000"/>
              </a:lnSpc>
              <a:spcBef>
                <a:spcPts val="300"/>
              </a:spcBef>
              <a:buNone/>
            </a:pPr>
            <a:endParaRPr lang="en-US" sz="1600" i="1" dirty="0">
              <a:solidFill>
                <a:srgbClr val="800000"/>
              </a:solidFill>
              <a:effectLst>
                <a:outerShdw blurRad="38100" dist="38100" dir="2700000" algn="tl">
                  <a:srgbClr val="000000">
                    <a:alpha val="43137"/>
                  </a:srgbClr>
                </a:outerShdw>
              </a:effectLst>
            </a:endParaRPr>
          </a:p>
          <a:p>
            <a:pPr marL="0" indent="0" algn="ctr">
              <a:lnSpc>
                <a:spcPct val="100000"/>
              </a:lnSpc>
              <a:spcBef>
                <a:spcPts val="300"/>
              </a:spcBef>
              <a:buNone/>
            </a:pPr>
            <a:r>
              <a:rPr lang="en-US" sz="3600" i="1" dirty="0">
                <a:solidFill>
                  <a:srgbClr val="800000"/>
                </a:solidFill>
                <a:effectLst>
                  <a:outerShdw blurRad="38100" dist="38100" dir="2700000" algn="tl">
                    <a:srgbClr val="000000">
                      <a:alpha val="43137"/>
                    </a:srgbClr>
                  </a:outerShdw>
                </a:effectLst>
              </a:rPr>
              <a:t>“For the Son of Man will come in the glory of His Father with His angels, and then He will reward each according to his works” (Matthew 16:27).  </a:t>
            </a:r>
          </a:p>
          <a:p>
            <a:pPr marL="55563" indent="0" algn="ctr">
              <a:lnSpc>
                <a:spcPct val="100000"/>
              </a:lnSpc>
              <a:spcBef>
                <a:spcPts val="300"/>
              </a:spcBef>
              <a:buNone/>
            </a:pPr>
            <a:endParaRPr lang="en-US" sz="1300" b="1" dirty="0"/>
          </a:p>
        </p:txBody>
      </p:sp>
      <p:sp>
        <p:nvSpPr>
          <p:cNvPr id="5" name="Title 4">
            <a:extLst>
              <a:ext uri="{FF2B5EF4-FFF2-40B4-BE49-F238E27FC236}">
                <a16:creationId xmlns:a16="http://schemas.microsoft.com/office/drawing/2014/main" id="{30F20420-2991-44A2-A27A-A5BD88A86F21}"/>
              </a:ext>
            </a:extLst>
          </p:cNvPr>
          <p:cNvSpPr>
            <a:spLocks noGrp="1"/>
          </p:cNvSpPr>
          <p:nvPr>
            <p:ph type="title"/>
          </p:nvPr>
        </p:nvSpPr>
        <p:spPr>
          <a:xfrm>
            <a:off x="498764" y="231251"/>
            <a:ext cx="11236036" cy="759350"/>
          </a:xfrm>
        </p:spPr>
        <p:txBody>
          <a:bodyPr>
            <a:normAutofit/>
          </a:bodyPr>
          <a:lstStyle/>
          <a:p>
            <a:pPr algn="ctr"/>
            <a:r>
              <a:rPr lang="en-US" b="1" dirty="0">
                <a:latin typeface="Tempus Sans ITC" panose="04020404030D07020202" pitchFamily="82" charset="0"/>
              </a:rPr>
              <a:t>Application </a:t>
            </a:r>
            <a:endParaRPr lang="en-US" dirty="0"/>
          </a:p>
        </p:txBody>
      </p:sp>
    </p:spTree>
    <p:extLst>
      <p:ext uri="{BB962C8B-B14F-4D97-AF65-F5344CB8AC3E}">
        <p14:creationId xmlns:p14="http://schemas.microsoft.com/office/powerpoint/2010/main" val="89977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10083-B653-49A8-AB97-2602CDB8B28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96E62E5-7037-443B-A420-56D05AF5456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091F610-D125-4716-A54C-D59E6BB65AD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tretch>
            <a:fillRect/>
          </a:stretch>
        </p:blipFill>
        <p:spPr>
          <a:xfrm>
            <a:off x="0" y="-381000"/>
            <a:ext cx="12191999" cy="7239000"/>
          </a:xfrm>
          <a:prstGeom prst="rect">
            <a:avLst/>
          </a:prstGeom>
        </p:spPr>
      </p:pic>
      <p:sp>
        <p:nvSpPr>
          <p:cNvPr id="5" name="Rectangle 4">
            <a:extLst>
              <a:ext uri="{FF2B5EF4-FFF2-40B4-BE49-F238E27FC236}">
                <a16:creationId xmlns:a16="http://schemas.microsoft.com/office/drawing/2014/main" id="{2BFD9A2D-5913-477A-AFFF-F194A805742D}"/>
              </a:ext>
            </a:extLst>
          </p:cNvPr>
          <p:cNvSpPr/>
          <p:nvPr/>
        </p:nvSpPr>
        <p:spPr>
          <a:xfrm>
            <a:off x="6477000" y="2407505"/>
            <a:ext cx="3733800" cy="1449387"/>
          </a:xfrm>
          <a:prstGeom prst="rect">
            <a:avLst/>
          </a:prstGeom>
          <a:solidFill>
            <a:srgbClr val="FF0000">
              <a:alpha val="2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83724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eastside-church.org/Material/Maps/Periods/PPT/16%20Babylonian.png">
            <a:extLst>
              <a:ext uri="{FF2B5EF4-FFF2-40B4-BE49-F238E27FC236}">
                <a16:creationId xmlns:a16="http://schemas.microsoft.com/office/drawing/2014/main" id="{EC4C0EC3-136C-4EFE-A9B8-A12FF0E8A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0346" t="15977" r="3185" b="34721"/>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435" name="Oval 3">
            <a:extLst>
              <a:ext uri="{FF2B5EF4-FFF2-40B4-BE49-F238E27FC236}">
                <a16:creationId xmlns:a16="http://schemas.microsoft.com/office/drawing/2014/main" id="{60E7D229-052D-4DE3-A0F6-08E5942C4BB9}"/>
              </a:ext>
            </a:extLst>
          </p:cNvPr>
          <p:cNvSpPr>
            <a:spLocks noChangeArrowheads="1"/>
          </p:cNvSpPr>
          <p:nvPr/>
        </p:nvSpPr>
        <p:spPr bwMode="auto">
          <a:xfrm>
            <a:off x="1219200" y="4673460"/>
            <a:ext cx="1146524" cy="457200"/>
          </a:xfrm>
          <a:prstGeom prst="ellipse">
            <a:avLst/>
          </a:prstGeom>
          <a:noFill/>
          <a:ln w="762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6" name="Oval 4">
            <a:extLst>
              <a:ext uri="{FF2B5EF4-FFF2-40B4-BE49-F238E27FC236}">
                <a16:creationId xmlns:a16="http://schemas.microsoft.com/office/drawing/2014/main" id="{A7FE34EC-C41F-436C-886E-9FA33956937E}"/>
              </a:ext>
            </a:extLst>
          </p:cNvPr>
          <p:cNvSpPr>
            <a:spLocks noChangeArrowheads="1"/>
          </p:cNvSpPr>
          <p:nvPr/>
        </p:nvSpPr>
        <p:spPr bwMode="auto">
          <a:xfrm>
            <a:off x="6267153" y="4078287"/>
            <a:ext cx="990600" cy="457200"/>
          </a:xfrm>
          <a:prstGeom prst="ellipse">
            <a:avLst/>
          </a:prstGeom>
          <a:noFill/>
          <a:ln w="762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7" name="Oval 5">
            <a:extLst>
              <a:ext uri="{FF2B5EF4-FFF2-40B4-BE49-F238E27FC236}">
                <a16:creationId xmlns:a16="http://schemas.microsoft.com/office/drawing/2014/main" id="{5F9923D9-1EEA-4CDB-8525-5AB73CFC89A6}"/>
              </a:ext>
            </a:extLst>
          </p:cNvPr>
          <p:cNvSpPr>
            <a:spLocks noChangeArrowheads="1"/>
          </p:cNvSpPr>
          <p:nvPr/>
        </p:nvSpPr>
        <p:spPr bwMode="auto">
          <a:xfrm rot="3317577">
            <a:off x="7145215" y="4679720"/>
            <a:ext cx="1371600" cy="444680"/>
          </a:xfrm>
          <a:prstGeom prst="ellipse">
            <a:avLst/>
          </a:prstGeom>
          <a:noFill/>
          <a:ln w="762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8438" name="Group 6">
            <a:extLst>
              <a:ext uri="{FF2B5EF4-FFF2-40B4-BE49-F238E27FC236}">
                <a16:creationId xmlns:a16="http://schemas.microsoft.com/office/drawing/2014/main" id="{8379F9C3-5CC1-4699-A706-0DF26527A292}"/>
              </a:ext>
            </a:extLst>
          </p:cNvPr>
          <p:cNvGrpSpPr>
            <a:grpSpLocks/>
          </p:cNvGrpSpPr>
          <p:nvPr/>
        </p:nvGrpSpPr>
        <p:grpSpPr bwMode="auto">
          <a:xfrm>
            <a:off x="1635368" y="5285084"/>
            <a:ext cx="1828800" cy="457200"/>
            <a:chOff x="1584" y="3168"/>
            <a:chExt cx="1152" cy="288"/>
          </a:xfrm>
        </p:grpSpPr>
        <p:sp>
          <p:nvSpPr>
            <p:cNvPr id="18439" name="AutoShape 7">
              <a:extLst>
                <a:ext uri="{FF2B5EF4-FFF2-40B4-BE49-F238E27FC236}">
                  <a16:creationId xmlns:a16="http://schemas.microsoft.com/office/drawing/2014/main" id="{B2ABA9D9-E58D-4B02-8A71-07A8A15DA58B}"/>
                </a:ext>
              </a:extLst>
            </p:cNvPr>
            <p:cNvSpPr>
              <a:spLocks noChangeArrowheads="1"/>
            </p:cNvSpPr>
            <p:nvPr/>
          </p:nvSpPr>
          <p:spPr bwMode="auto">
            <a:xfrm>
              <a:off x="1584" y="3168"/>
              <a:ext cx="1152" cy="288"/>
            </a:xfrm>
            <a:prstGeom prst="wedgeRectCallout">
              <a:avLst>
                <a:gd name="adj1" fmla="val -50954"/>
                <a:gd name="adj2" fmla="val -110417"/>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altLang="en-US"/>
            </a:p>
          </p:txBody>
        </p:sp>
        <p:sp>
          <p:nvSpPr>
            <p:cNvPr id="18440" name="Text Box 8">
              <a:extLst>
                <a:ext uri="{FF2B5EF4-FFF2-40B4-BE49-F238E27FC236}">
                  <a16:creationId xmlns:a16="http://schemas.microsoft.com/office/drawing/2014/main" id="{E0C1736E-0AF2-40C0-BD52-3E510F7A7728}"/>
                </a:ext>
              </a:extLst>
            </p:cNvPr>
            <p:cNvSpPr txBox="1">
              <a:spLocks noChangeArrowheads="1"/>
            </p:cNvSpPr>
            <p:nvPr/>
          </p:nvSpPr>
          <p:spPr bwMode="auto">
            <a:xfrm>
              <a:off x="1632" y="3168"/>
              <a:ext cx="105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solidFill>
                    <a:schemeClr val="bg1"/>
                  </a:solidFill>
                  <a:latin typeface="Tahoma" panose="020B0604030504040204" pitchFamily="34" charset="0"/>
                </a:rPr>
                <a:t>Jeremiah</a:t>
              </a:r>
            </a:p>
          </p:txBody>
        </p:sp>
      </p:grpSp>
      <p:grpSp>
        <p:nvGrpSpPr>
          <p:cNvPr id="18458" name="Group 26">
            <a:extLst>
              <a:ext uri="{FF2B5EF4-FFF2-40B4-BE49-F238E27FC236}">
                <a16:creationId xmlns:a16="http://schemas.microsoft.com/office/drawing/2014/main" id="{D1E28CF9-7A2F-48EA-84EF-F095E00AB8B8}"/>
              </a:ext>
            </a:extLst>
          </p:cNvPr>
          <p:cNvGrpSpPr>
            <a:grpSpLocks/>
          </p:cNvGrpSpPr>
          <p:nvPr/>
        </p:nvGrpSpPr>
        <p:grpSpPr bwMode="auto">
          <a:xfrm>
            <a:off x="6742113" y="2784478"/>
            <a:ext cx="1371600" cy="500063"/>
            <a:chOff x="3287" y="1754"/>
            <a:chExt cx="864" cy="315"/>
          </a:xfrm>
        </p:grpSpPr>
        <p:sp>
          <p:nvSpPr>
            <p:cNvPr id="18442" name="AutoShape 10">
              <a:extLst>
                <a:ext uri="{FF2B5EF4-FFF2-40B4-BE49-F238E27FC236}">
                  <a16:creationId xmlns:a16="http://schemas.microsoft.com/office/drawing/2014/main" id="{D1BD9483-6DCE-43F4-AC84-DB79E9A86A52}"/>
                </a:ext>
              </a:extLst>
            </p:cNvPr>
            <p:cNvSpPr>
              <a:spLocks noChangeArrowheads="1"/>
            </p:cNvSpPr>
            <p:nvPr/>
          </p:nvSpPr>
          <p:spPr bwMode="auto">
            <a:xfrm>
              <a:off x="3287" y="1781"/>
              <a:ext cx="864" cy="288"/>
            </a:xfrm>
            <a:prstGeom prst="wedgeRectCallout">
              <a:avLst>
                <a:gd name="adj1" fmla="val -47490"/>
                <a:gd name="adj2" fmla="val 220513"/>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altLang="en-US"/>
            </a:p>
          </p:txBody>
        </p:sp>
        <p:sp>
          <p:nvSpPr>
            <p:cNvPr id="18443" name="Text Box 11">
              <a:extLst>
                <a:ext uri="{FF2B5EF4-FFF2-40B4-BE49-F238E27FC236}">
                  <a16:creationId xmlns:a16="http://schemas.microsoft.com/office/drawing/2014/main" id="{8D3753E2-4BE8-4B7A-844A-11C20ADD980C}"/>
                </a:ext>
              </a:extLst>
            </p:cNvPr>
            <p:cNvSpPr txBox="1">
              <a:spLocks noChangeArrowheads="1"/>
            </p:cNvSpPr>
            <p:nvPr/>
          </p:nvSpPr>
          <p:spPr bwMode="auto">
            <a:xfrm>
              <a:off x="3341" y="1754"/>
              <a:ext cx="76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dirty="0">
                  <a:solidFill>
                    <a:schemeClr val="bg1"/>
                  </a:solidFill>
                  <a:latin typeface="Tahoma" panose="020B0604030504040204" pitchFamily="34" charset="0"/>
                </a:rPr>
                <a:t>Daniel</a:t>
              </a:r>
            </a:p>
          </p:txBody>
        </p:sp>
      </p:grpSp>
      <p:grpSp>
        <p:nvGrpSpPr>
          <p:cNvPr id="18444" name="Group 12">
            <a:extLst>
              <a:ext uri="{FF2B5EF4-FFF2-40B4-BE49-F238E27FC236}">
                <a16:creationId xmlns:a16="http://schemas.microsoft.com/office/drawing/2014/main" id="{F4E0DF99-F11A-4AD7-88B7-2181BFB34668}"/>
              </a:ext>
            </a:extLst>
          </p:cNvPr>
          <p:cNvGrpSpPr>
            <a:grpSpLocks/>
          </p:cNvGrpSpPr>
          <p:nvPr/>
        </p:nvGrpSpPr>
        <p:grpSpPr bwMode="auto">
          <a:xfrm>
            <a:off x="8247313" y="5592434"/>
            <a:ext cx="1524000" cy="457200"/>
            <a:chOff x="4032" y="3600"/>
            <a:chExt cx="960" cy="288"/>
          </a:xfrm>
        </p:grpSpPr>
        <p:sp>
          <p:nvSpPr>
            <p:cNvPr id="18445" name="AutoShape 13">
              <a:extLst>
                <a:ext uri="{FF2B5EF4-FFF2-40B4-BE49-F238E27FC236}">
                  <a16:creationId xmlns:a16="http://schemas.microsoft.com/office/drawing/2014/main" id="{7A9D21D9-06F2-4309-A3F8-4E1831C4CBF0}"/>
                </a:ext>
              </a:extLst>
            </p:cNvPr>
            <p:cNvSpPr>
              <a:spLocks noChangeArrowheads="1"/>
            </p:cNvSpPr>
            <p:nvPr/>
          </p:nvSpPr>
          <p:spPr bwMode="auto">
            <a:xfrm>
              <a:off x="4032" y="3600"/>
              <a:ext cx="960" cy="288"/>
            </a:xfrm>
            <a:prstGeom prst="wedgeRectCallout">
              <a:avLst>
                <a:gd name="adj1" fmla="val -50954"/>
                <a:gd name="adj2" fmla="val -110417"/>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altLang="en-US"/>
            </a:p>
          </p:txBody>
        </p:sp>
        <p:sp>
          <p:nvSpPr>
            <p:cNvPr id="18446" name="Text Box 14">
              <a:extLst>
                <a:ext uri="{FF2B5EF4-FFF2-40B4-BE49-F238E27FC236}">
                  <a16:creationId xmlns:a16="http://schemas.microsoft.com/office/drawing/2014/main" id="{0805C598-66C1-445B-B1E1-82728578662B}"/>
                </a:ext>
              </a:extLst>
            </p:cNvPr>
            <p:cNvSpPr txBox="1">
              <a:spLocks noChangeArrowheads="1"/>
            </p:cNvSpPr>
            <p:nvPr/>
          </p:nvSpPr>
          <p:spPr bwMode="auto">
            <a:xfrm>
              <a:off x="4120" y="3600"/>
              <a:ext cx="82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solidFill>
                    <a:schemeClr val="bg1"/>
                  </a:solidFill>
                  <a:latin typeface="Tahoma" panose="020B0604030504040204" pitchFamily="34" charset="0"/>
                </a:rPr>
                <a:t>Ezekiel</a:t>
              </a:r>
            </a:p>
          </p:txBody>
        </p:sp>
      </p:grpSp>
      <p:sp>
        <p:nvSpPr>
          <p:cNvPr id="2" name="Rectangle: Rounded Corners 1">
            <a:extLst>
              <a:ext uri="{FF2B5EF4-FFF2-40B4-BE49-F238E27FC236}">
                <a16:creationId xmlns:a16="http://schemas.microsoft.com/office/drawing/2014/main" id="{4189DBB4-A75D-493A-89F8-E817EC775079}"/>
              </a:ext>
            </a:extLst>
          </p:cNvPr>
          <p:cNvSpPr/>
          <p:nvPr/>
        </p:nvSpPr>
        <p:spPr>
          <a:xfrm>
            <a:off x="723899" y="183522"/>
            <a:ext cx="9601200" cy="1785102"/>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7415B78F-012A-4753-A2EE-6E5F2A0D3C7F}"/>
              </a:ext>
            </a:extLst>
          </p:cNvPr>
          <p:cNvGrpSpPr>
            <a:grpSpLocks/>
          </p:cNvGrpSpPr>
          <p:nvPr/>
        </p:nvGrpSpPr>
        <p:grpSpPr bwMode="auto">
          <a:xfrm>
            <a:off x="914399" y="227706"/>
            <a:ext cx="9220201" cy="1610946"/>
            <a:chOff x="304798" y="152400"/>
            <a:chExt cx="8077202" cy="1342219"/>
          </a:xfrm>
        </p:grpSpPr>
        <p:grpSp>
          <p:nvGrpSpPr>
            <p:cNvPr id="26" name="Group 5">
              <a:extLst>
                <a:ext uri="{FF2B5EF4-FFF2-40B4-BE49-F238E27FC236}">
                  <a16:creationId xmlns:a16="http://schemas.microsoft.com/office/drawing/2014/main" id="{F3E5BE8D-D07F-4DF6-BCA6-6CA0A7662E05}"/>
                </a:ext>
              </a:extLst>
            </p:cNvPr>
            <p:cNvGrpSpPr>
              <a:grpSpLocks/>
            </p:cNvGrpSpPr>
            <p:nvPr/>
          </p:nvGrpSpPr>
          <p:grpSpPr bwMode="auto">
            <a:xfrm>
              <a:off x="304798" y="152400"/>
              <a:ext cx="7943692" cy="531842"/>
              <a:chOff x="304798" y="152400"/>
              <a:chExt cx="7943692" cy="531842"/>
            </a:xfrm>
          </p:grpSpPr>
          <p:sp>
            <p:nvSpPr>
              <p:cNvPr id="43" name="TextBox 1">
                <a:extLst>
                  <a:ext uri="{FF2B5EF4-FFF2-40B4-BE49-F238E27FC236}">
                    <a16:creationId xmlns:a16="http://schemas.microsoft.com/office/drawing/2014/main" id="{5DE1B3AE-4668-4920-96C7-B9052B1F072C}"/>
                  </a:ext>
                </a:extLst>
              </p:cNvPr>
              <p:cNvSpPr txBox="1">
                <a:spLocks noChangeArrowheads="1"/>
              </p:cNvSpPr>
              <p:nvPr/>
            </p:nvSpPr>
            <p:spPr bwMode="auto">
              <a:xfrm>
                <a:off x="381000" y="152400"/>
                <a:ext cx="7867490" cy="487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3200" b="1" dirty="0">
                    <a:latin typeface="Arial Narrow" panose="020B0606020202030204" pitchFamily="34" charset="0"/>
                  </a:rPr>
                  <a:t>Jeremiah – Daniel – Ezekiel: Timeline (B.C.)</a:t>
                </a:r>
                <a:endParaRPr lang="en-US" altLang="en-US" sz="3200" dirty="0">
                  <a:latin typeface="Arial Narrow" panose="020B0606020202030204" pitchFamily="34" charset="0"/>
                </a:endParaRPr>
              </a:p>
            </p:txBody>
          </p:sp>
          <p:sp>
            <p:nvSpPr>
              <p:cNvPr id="44" name="Rounded Rectangle 2">
                <a:extLst>
                  <a:ext uri="{FF2B5EF4-FFF2-40B4-BE49-F238E27FC236}">
                    <a16:creationId xmlns:a16="http://schemas.microsoft.com/office/drawing/2014/main" id="{863955C1-BF64-4DDB-8C40-DF4D76E37DCD}"/>
                  </a:ext>
                </a:extLst>
              </p:cNvPr>
              <p:cNvSpPr/>
              <p:nvPr/>
            </p:nvSpPr>
            <p:spPr>
              <a:xfrm>
                <a:off x="304798" y="228644"/>
                <a:ext cx="7943686" cy="45559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27" name="Group 8">
              <a:extLst>
                <a:ext uri="{FF2B5EF4-FFF2-40B4-BE49-F238E27FC236}">
                  <a16:creationId xmlns:a16="http://schemas.microsoft.com/office/drawing/2014/main" id="{4FCCAA7D-1AE6-4588-91C1-E5E4C9A6FE7B}"/>
                </a:ext>
              </a:extLst>
            </p:cNvPr>
            <p:cNvGrpSpPr>
              <a:grpSpLocks/>
            </p:cNvGrpSpPr>
            <p:nvPr/>
          </p:nvGrpSpPr>
          <p:grpSpPr bwMode="auto">
            <a:xfrm>
              <a:off x="304799" y="859249"/>
              <a:ext cx="8077201" cy="635370"/>
              <a:chOff x="304799" y="859249"/>
              <a:chExt cx="8077201" cy="635370"/>
            </a:xfrm>
          </p:grpSpPr>
          <p:cxnSp>
            <p:nvCxnSpPr>
              <p:cNvPr id="28" name="Straight Arrow Connector 27">
                <a:extLst>
                  <a:ext uri="{FF2B5EF4-FFF2-40B4-BE49-F238E27FC236}">
                    <a16:creationId xmlns:a16="http://schemas.microsoft.com/office/drawing/2014/main" id="{20FD9C6B-A6C7-42CC-9EC6-D35879747DE1}"/>
                  </a:ext>
                </a:extLst>
              </p:cNvPr>
              <p:cNvCxnSpPr/>
              <p:nvPr/>
            </p:nvCxnSpPr>
            <p:spPr>
              <a:xfrm>
                <a:off x="304799" y="991089"/>
                <a:ext cx="8077201" cy="0"/>
              </a:xfrm>
              <a:prstGeom prst="straightConnector1">
                <a:avLst/>
              </a:prstGeom>
              <a:ln w="444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D001179-4559-45C6-ADC6-73322FFFD988}"/>
                  </a:ext>
                </a:extLst>
              </p:cNvPr>
              <p:cNvCxnSpPr/>
              <p:nvPr/>
            </p:nvCxnSpPr>
            <p:spPr>
              <a:xfrm>
                <a:off x="4343399" y="859249"/>
                <a:ext cx="0" cy="304978"/>
              </a:xfrm>
              <a:prstGeom prst="straightConnector1">
                <a:avLst/>
              </a:prstGeom>
              <a:ln w="444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83380DC-1884-401D-999A-642C5AB67644}"/>
                  </a:ext>
                </a:extLst>
              </p:cNvPr>
              <p:cNvCxnSpPr/>
              <p:nvPr/>
            </p:nvCxnSpPr>
            <p:spPr>
              <a:xfrm>
                <a:off x="761999" y="859249"/>
                <a:ext cx="0" cy="304978"/>
              </a:xfrm>
              <a:prstGeom prst="straightConnector1">
                <a:avLst/>
              </a:prstGeom>
              <a:ln w="444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9E7EF92-4273-4881-B29E-E933A0D21D2D}"/>
                  </a:ext>
                </a:extLst>
              </p:cNvPr>
              <p:cNvCxnSpPr/>
              <p:nvPr/>
            </p:nvCxnSpPr>
            <p:spPr>
              <a:xfrm>
                <a:off x="7620000" y="859249"/>
                <a:ext cx="0" cy="304978"/>
              </a:xfrm>
              <a:prstGeom prst="straightConnector1">
                <a:avLst/>
              </a:prstGeom>
              <a:ln w="444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2A7EAAF5-D52A-4E6A-98BC-9FDA3049C264}"/>
                  </a:ext>
                </a:extLst>
              </p:cNvPr>
              <p:cNvCxnSpPr/>
              <p:nvPr/>
            </p:nvCxnSpPr>
            <p:spPr>
              <a:xfrm>
                <a:off x="3402012" y="859249"/>
                <a:ext cx="0" cy="304978"/>
              </a:xfrm>
              <a:prstGeom prst="straightConnector1">
                <a:avLst/>
              </a:prstGeom>
              <a:ln w="444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C600ED2-678E-4C41-A8C0-DB44FC96499F}"/>
                  </a:ext>
                </a:extLst>
              </p:cNvPr>
              <p:cNvCxnSpPr/>
              <p:nvPr/>
            </p:nvCxnSpPr>
            <p:spPr>
              <a:xfrm>
                <a:off x="5715000" y="859249"/>
                <a:ext cx="0" cy="304978"/>
              </a:xfrm>
              <a:prstGeom prst="straightConnector1">
                <a:avLst/>
              </a:prstGeom>
              <a:ln w="444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4" name="TextBox 4">
                <a:extLst>
                  <a:ext uri="{FF2B5EF4-FFF2-40B4-BE49-F238E27FC236}">
                    <a16:creationId xmlns:a16="http://schemas.microsoft.com/office/drawing/2014/main" id="{D6F08662-2730-4B80-B071-4187DBA25336}"/>
                  </a:ext>
                </a:extLst>
              </p:cNvPr>
              <p:cNvSpPr txBox="1">
                <a:spLocks noChangeArrowheads="1"/>
              </p:cNvSpPr>
              <p:nvPr/>
            </p:nvSpPr>
            <p:spPr bwMode="auto">
              <a:xfrm>
                <a:off x="471055" y="1094509"/>
                <a:ext cx="609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2000" b="1"/>
                  <a:t>640</a:t>
                </a:r>
              </a:p>
            </p:txBody>
          </p:sp>
          <p:sp>
            <p:nvSpPr>
              <p:cNvPr id="35" name="TextBox 29">
                <a:extLst>
                  <a:ext uri="{FF2B5EF4-FFF2-40B4-BE49-F238E27FC236}">
                    <a16:creationId xmlns:a16="http://schemas.microsoft.com/office/drawing/2014/main" id="{C1EAF4ED-D9D4-4BCC-BF40-AB8599829A9A}"/>
                  </a:ext>
                </a:extLst>
              </p:cNvPr>
              <p:cNvSpPr txBox="1">
                <a:spLocks noChangeArrowheads="1"/>
              </p:cNvSpPr>
              <p:nvPr/>
            </p:nvSpPr>
            <p:spPr bwMode="auto">
              <a:xfrm>
                <a:off x="7315200" y="1094509"/>
                <a:ext cx="609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2000" b="1"/>
                  <a:t>536</a:t>
                </a:r>
              </a:p>
            </p:txBody>
          </p:sp>
          <p:sp>
            <p:nvSpPr>
              <p:cNvPr id="36" name="TextBox 31">
                <a:extLst>
                  <a:ext uri="{FF2B5EF4-FFF2-40B4-BE49-F238E27FC236}">
                    <a16:creationId xmlns:a16="http://schemas.microsoft.com/office/drawing/2014/main" id="{8E03DF0B-0E55-4AB3-A15E-C355170E9A89}"/>
                  </a:ext>
                </a:extLst>
              </p:cNvPr>
              <p:cNvSpPr txBox="1">
                <a:spLocks noChangeArrowheads="1"/>
              </p:cNvSpPr>
              <p:nvPr/>
            </p:nvSpPr>
            <p:spPr bwMode="auto">
              <a:xfrm>
                <a:off x="4038600" y="1094509"/>
                <a:ext cx="609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2000" b="1"/>
                  <a:t>586</a:t>
                </a:r>
              </a:p>
            </p:txBody>
          </p:sp>
          <p:sp>
            <p:nvSpPr>
              <p:cNvPr id="37" name="TextBox 34">
                <a:extLst>
                  <a:ext uri="{FF2B5EF4-FFF2-40B4-BE49-F238E27FC236}">
                    <a16:creationId xmlns:a16="http://schemas.microsoft.com/office/drawing/2014/main" id="{9152A57A-ED05-47C4-B0C0-932213EA364A}"/>
                  </a:ext>
                </a:extLst>
              </p:cNvPr>
              <p:cNvSpPr txBox="1">
                <a:spLocks noChangeArrowheads="1"/>
              </p:cNvSpPr>
              <p:nvPr/>
            </p:nvSpPr>
            <p:spPr bwMode="auto">
              <a:xfrm>
                <a:off x="3117376" y="1094509"/>
                <a:ext cx="609600" cy="333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2000" b="1" dirty="0"/>
                  <a:t> 593</a:t>
                </a:r>
              </a:p>
            </p:txBody>
          </p:sp>
          <p:cxnSp>
            <p:nvCxnSpPr>
              <p:cNvPr id="38" name="Straight Arrow Connector 37">
                <a:extLst>
                  <a:ext uri="{FF2B5EF4-FFF2-40B4-BE49-F238E27FC236}">
                    <a16:creationId xmlns:a16="http://schemas.microsoft.com/office/drawing/2014/main" id="{F9AAC410-CC05-4DF3-A3E4-10D0A8615F9D}"/>
                  </a:ext>
                </a:extLst>
              </p:cNvPr>
              <p:cNvCxnSpPr/>
              <p:nvPr/>
            </p:nvCxnSpPr>
            <p:spPr>
              <a:xfrm>
                <a:off x="2514599" y="859249"/>
                <a:ext cx="0" cy="304978"/>
              </a:xfrm>
              <a:prstGeom prst="straightConnector1">
                <a:avLst/>
              </a:prstGeom>
              <a:ln w="444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9" name="TextBox 37">
                <a:extLst>
                  <a:ext uri="{FF2B5EF4-FFF2-40B4-BE49-F238E27FC236}">
                    <a16:creationId xmlns:a16="http://schemas.microsoft.com/office/drawing/2014/main" id="{CCC91294-45FC-4558-9D55-494729EB053F}"/>
                  </a:ext>
                </a:extLst>
              </p:cNvPr>
              <p:cNvSpPr txBox="1">
                <a:spLocks noChangeArrowheads="1"/>
              </p:cNvSpPr>
              <p:nvPr/>
            </p:nvSpPr>
            <p:spPr bwMode="auto">
              <a:xfrm>
                <a:off x="2209800" y="1094509"/>
                <a:ext cx="609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2000" b="1"/>
                  <a:t>605</a:t>
                </a:r>
              </a:p>
            </p:txBody>
          </p:sp>
          <p:sp>
            <p:nvSpPr>
              <p:cNvPr id="40" name="TextBox 38">
                <a:extLst>
                  <a:ext uri="{FF2B5EF4-FFF2-40B4-BE49-F238E27FC236}">
                    <a16:creationId xmlns:a16="http://schemas.microsoft.com/office/drawing/2014/main" id="{D95F39DD-9653-4828-8C33-613EC154E244}"/>
                  </a:ext>
                </a:extLst>
              </p:cNvPr>
              <p:cNvSpPr txBox="1">
                <a:spLocks noChangeArrowheads="1"/>
              </p:cNvSpPr>
              <p:nvPr/>
            </p:nvSpPr>
            <p:spPr bwMode="auto">
              <a:xfrm>
                <a:off x="5410200" y="1094509"/>
                <a:ext cx="609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2000" b="1"/>
                  <a:t>571</a:t>
                </a:r>
              </a:p>
            </p:txBody>
          </p:sp>
          <p:cxnSp>
            <p:nvCxnSpPr>
              <p:cNvPr id="41" name="Straight Arrow Connector 40">
                <a:extLst>
                  <a:ext uri="{FF2B5EF4-FFF2-40B4-BE49-F238E27FC236}">
                    <a16:creationId xmlns:a16="http://schemas.microsoft.com/office/drawing/2014/main" id="{4328A5F4-A9E7-4962-AB04-651F48496F08}"/>
                  </a:ext>
                </a:extLst>
              </p:cNvPr>
              <p:cNvCxnSpPr/>
              <p:nvPr/>
            </p:nvCxnSpPr>
            <p:spPr>
              <a:xfrm>
                <a:off x="1600199" y="859249"/>
                <a:ext cx="0" cy="304978"/>
              </a:xfrm>
              <a:prstGeom prst="straightConnector1">
                <a:avLst/>
              </a:prstGeom>
              <a:ln w="444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2" name="TextBox 40">
                <a:extLst>
                  <a:ext uri="{FF2B5EF4-FFF2-40B4-BE49-F238E27FC236}">
                    <a16:creationId xmlns:a16="http://schemas.microsoft.com/office/drawing/2014/main" id="{1A2075DF-1EFB-478B-83AC-265AF0884717}"/>
                  </a:ext>
                </a:extLst>
              </p:cNvPr>
              <p:cNvSpPr txBox="1">
                <a:spLocks noChangeArrowheads="1"/>
              </p:cNvSpPr>
              <p:nvPr/>
            </p:nvSpPr>
            <p:spPr bwMode="auto">
              <a:xfrm>
                <a:off x="1295400" y="1094509"/>
                <a:ext cx="609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2000" b="1"/>
                  <a:t>627</a:t>
                </a:r>
              </a:p>
            </p:txBody>
          </p:sp>
        </p:grpSp>
      </p:grpSp>
      <p:cxnSp>
        <p:nvCxnSpPr>
          <p:cNvPr id="47" name="Straight Arrow Connector 46">
            <a:extLst>
              <a:ext uri="{FF2B5EF4-FFF2-40B4-BE49-F238E27FC236}">
                <a16:creationId xmlns:a16="http://schemas.microsoft.com/office/drawing/2014/main" id="{7819DB14-43D2-49B1-B969-2058D033D33F}"/>
              </a:ext>
            </a:extLst>
          </p:cNvPr>
          <p:cNvCxnSpPr/>
          <p:nvPr/>
        </p:nvCxnSpPr>
        <p:spPr bwMode="auto">
          <a:xfrm>
            <a:off x="3962400" y="1091182"/>
            <a:ext cx="0" cy="366038"/>
          </a:xfrm>
          <a:prstGeom prst="straightConnector1">
            <a:avLst/>
          </a:prstGeom>
          <a:ln w="444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0" name="TextBox 34">
            <a:extLst>
              <a:ext uri="{FF2B5EF4-FFF2-40B4-BE49-F238E27FC236}">
                <a16:creationId xmlns:a16="http://schemas.microsoft.com/office/drawing/2014/main" id="{B240C2F4-BBF9-4BF9-BA42-AD36CF65EB91}"/>
              </a:ext>
            </a:extLst>
          </p:cNvPr>
          <p:cNvSpPr txBox="1">
            <a:spLocks noChangeArrowheads="1"/>
          </p:cNvSpPr>
          <p:nvPr/>
        </p:nvSpPr>
        <p:spPr bwMode="auto">
          <a:xfrm>
            <a:off x="3697856" y="1368620"/>
            <a:ext cx="6958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2000" b="1" dirty="0"/>
              <a:t>597</a:t>
            </a:r>
          </a:p>
        </p:txBody>
      </p:sp>
      <p:sp>
        <p:nvSpPr>
          <p:cNvPr id="51" name="TextBox 50">
            <a:extLst>
              <a:ext uri="{FF2B5EF4-FFF2-40B4-BE49-F238E27FC236}">
                <a16:creationId xmlns:a16="http://schemas.microsoft.com/office/drawing/2014/main" id="{7906CDE7-C63B-465D-B26D-11554A80970D}"/>
              </a:ext>
            </a:extLst>
          </p:cNvPr>
          <p:cNvSpPr txBox="1">
            <a:spLocks noChangeArrowheads="1"/>
          </p:cNvSpPr>
          <p:nvPr/>
        </p:nvSpPr>
        <p:spPr bwMode="auto">
          <a:xfrm>
            <a:off x="3697856" y="4943871"/>
            <a:ext cx="2542932" cy="1754326"/>
          </a:xfrm>
          <a:prstGeom prst="rect">
            <a:avLst/>
          </a:prstGeom>
          <a:noFill/>
          <a:ln w="9525">
            <a:solidFill>
              <a:schemeClr val="bg1"/>
            </a:solid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3600" i="1" dirty="0"/>
              <a:t>Judah falls &amp; Jerusalem is destroyed</a:t>
            </a:r>
          </a:p>
        </p:txBody>
      </p:sp>
      <p:sp>
        <p:nvSpPr>
          <p:cNvPr id="6" name="Arrow: Down 5">
            <a:extLst>
              <a:ext uri="{FF2B5EF4-FFF2-40B4-BE49-F238E27FC236}">
                <a16:creationId xmlns:a16="http://schemas.microsoft.com/office/drawing/2014/main" id="{83A533D1-F09A-4729-9D48-CA404B0D3599}"/>
              </a:ext>
            </a:extLst>
          </p:cNvPr>
          <p:cNvSpPr/>
          <p:nvPr/>
        </p:nvSpPr>
        <p:spPr>
          <a:xfrm rot="612838">
            <a:off x="4949404" y="1768621"/>
            <a:ext cx="423172" cy="31206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wheel(1)">
                                      <p:cBhvr>
                                        <p:cTn id="7" dur="1000"/>
                                        <p:tgtEl>
                                          <p:spTgt spid="184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8438"/>
                                        </p:tgtEl>
                                        <p:attrNameLst>
                                          <p:attrName>style.visibility</p:attrName>
                                        </p:attrNameLst>
                                      </p:cBhvr>
                                      <p:to>
                                        <p:strVal val="visible"/>
                                      </p:to>
                                    </p:set>
                                    <p:animEffect transition="in" filter="dissolve">
                                      <p:cBhvr>
                                        <p:cTn id="12" dur="500"/>
                                        <p:tgtEl>
                                          <p:spTgt spid="1843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1" fill="hold" nodeType="clickEffect">
                                  <p:stCondLst>
                                    <p:cond delay="0"/>
                                  </p:stCondLst>
                                  <p:childTnLst>
                                    <p:set>
                                      <p:cBhvr>
                                        <p:cTn id="16" dur="1" fill="hold">
                                          <p:stCondLst>
                                            <p:cond delay="0"/>
                                          </p:stCondLst>
                                        </p:cTn>
                                        <p:tgtEl>
                                          <p:spTgt spid="18436"/>
                                        </p:tgtEl>
                                        <p:attrNameLst>
                                          <p:attrName>style.visibility</p:attrName>
                                        </p:attrNameLst>
                                      </p:cBhvr>
                                      <p:to>
                                        <p:strVal val="visible"/>
                                      </p:to>
                                    </p:set>
                                    <p:animEffect transition="in" filter="wheel(1)">
                                      <p:cBhvr>
                                        <p:cTn id="17" dur="1000"/>
                                        <p:tgtEl>
                                          <p:spTgt spid="1843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8458"/>
                                        </p:tgtEl>
                                        <p:attrNameLst>
                                          <p:attrName>style.visibility</p:attrName>
                                        </p:attrNameLst>
                                      </p:cBhvr>
                                      <p:to>
                                        <p:strVal val="visible"/>
                                      </p:to>
                                    </p:set>
                                    <p:animEffect transition="in" filter="dissolve">
                                      <p:cBhvr>
                                        <p:cTn id="22" dur="500"/>
                                        <p:tgtEl>
                                          <p:spTgt spid="1845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1" presetClass="entr" presetSubtype="1" fill="hold" nodeType="clickEffect">
                                  <p:stCondLst>
                                    <p:cond delay="0"/>
                                  </p:stCondLst>
                                  <p:childTnLst>
                                    <p:set>
                                      <p:cBhvr>
                                        <p:cTn id="26" dur="1" fill="hold">
                                          <p:stCondLst>
                                            <p:cond delay="0"/>
                                          </p:stCondLst>
                                        </p:cTn>
                                        <p:tgtEl>
                                          <p:spTgt spid="18437"/>
                                        </p:tgtEl>
                                        <p:attrNameLst>
                                          <p:attrName>style.visibility</p:attrName>
                                        </p:attrNameLst>
                                      </p:cBhvr>
                                      <p:to>
                                        <p:strVal val="visible"/>
                                      </p:to>
                                    </p:set>
                                    <p:animEffect transition="in" filter="wheel(1)">
                                      <p:cBhvr>
                                        <p:cTn id="27" dur="1000"/>
                                        <p:tgtEl>
                                          <p:spTgt spid="1843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18444"/>
                                        </p:tgtEl>
                                        <p:attrNameLst>
                                          <p:attrName>style.visibility</p:attrName>
                                        </p:attrNameLst>
                                      </p:cBhvr>
                                      <p:to>
                                        <p:strVal val="visible"/>
                                      </p:to>
                                    </p:set>
                                    <p:animEffect transition="in" filter="dissolve">
                                      <p:cBhvr>
                                        <p:cTn id="32" dur="500"/>
                                        <p:tgtEl>
                                          <p:spTgt spid="18444"/>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childTnLst>
                                </p:cTn>
                              </p:par>
                              <p:par>
                                <p:cTn id="37" presetID="22" presetClass="entr" presetSubtype="1"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up)">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15F23548-DEA0-4E2B-830F-AAD6DC6B2E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61" y="685800"/>
            <a:ext cx="12237639"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llout: Up Arrow 2">
            <a:extLst>
              <a:ext uri="{FF2B5EF4-FFF2-40B4-BE49-F238E27FC236}">
                <a16:creationId xmlns:a16="http://schemas.microsoft.com/office/drawing/2014/main" id="{83B13FD1-A456-D4DF-68B2-FB76DC4FB858}"/>
              </a:ext>
            </a:extLst>
          </p:cNvPr>
          <p:cNvSpPr/>
          <p:nvPr/>
        </p:nvSpPr>
        <p:spPr>
          <a:xfrm>
            <a:off x="5257800" y="5715000"/>
            <a:ext cx="4191000" cy="1066800"/>
          </a:xfrm>
          <a:prstGeom prst="up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The Fall of Jerusalem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93619" y="3733800"/>
            <a:ext cx="10515599" cy="3962400"/>
          </a:xfrm>
        </p:spPr>
        <p:txBody>
          <a:bodyPr>
            <a:normAutofit/>
          </a:bodyPr>
          <a:lstStyle/>
          <a:p>
            <a:pPr marL="231775" lvl="1" indent="0">
              <a:spcBef>
                <a:spcPts val="300"/>
              </a:spcBef>
              <a:buNone/>
            </a:pPr>
            <a:endParaRPr lang="en-US" sz="3200" i="1" dirty="0">
              <a:solidFill>
                <a:srgbClr val="800000"/>
              </a:solidFill>
              <a:effectLst>
                <a:outerShdw blurRad="38100" dist="38100" dir="2700000" algn="tl">
                  <a:srgbClr val="000000">
                    <a:alpha val="43137"/>
                  </a:srgbClr>
                </a:outerShdw>
              </a:effectLst>
            </a:endParaRPr>
          </a:p>
          <a:p>
            <a:pPr lvl="1">
              <a:spcBef>
                <a:spcPts val="300"/>
              </a:spcBef>
            </a:pPr>
            <a:endParaRPr lang="en-US" sz="2800" dirty="0"/>
          </a:p>
          <a:p>
            <a:pPr lvl="1"/>
            <a:endParaRPr lang="en-US" sz="2800" dirty="0"/>
          </a:p>
          <a:p>
            <a:pPr lvl="1"/>
            <a:endParaRPr lang="en-US" sz="2800" dirty="0"/>
          </a:p>
        </p:txBody>
      </p:sp>
      <p:sp>
        <p:nvSpPr>
          <p:cNvPr id="5" name="Title 4">
            <a:extLst>
              <a:ext uri="{FF2B5EF4-FFF2-40B4-BE49-F238E27FC236}">
                <a16:creationId xmlns:a16="http://schemas.microsoft.com/office/drawing/2014/main" id="{811DF5EF-9008-475E-8B40-9B352C0E107F}"/>
              </a:ext>
            </a:extLst>
          </p:cNvPr>
          <p:cNvSpPr>
            <a:spLocks noGrp="1"/>
          </p:cNvSpPr>
          <p:nvPr>
            <p:ph type="title"/>
          </p:nvPr>
        </p:nvSpPr>
        <p:spPr>
          <a:xfrm>
            <a:off x="533400" y="365125"/>
            <a:ext cx="10972800" cy="4816475"/>
          </a:xfrm>
        </p:spPr>
        <p:txBody>
          <a:bodyPr>
            <a:normAutofit/>
          </a:bodyPr>
          <a:lstStyle/>
          <a:p>
            <a:pPr algn="ctr"/>
            <a:r>
              <a:rPr lang="en-US" b="1" dirty="0">
                <a:latin typeface="Tempus Sans ITC" panose="04020404030D07020202" pitchFamily="82" charset="0"/>
              </a:rPr>
              <a:t>Zedekiah Further Questions Jeremiah</a:t>
            </a:r>
            <a:br>
              <a:rPr lang="en-US" sz="4000" b="1" dirty="0">
                <a:latin typeface="Tempus Sans ITC" panose="04020404030D07020202" pitchFamily="82" charset="0"/>
              </a:rPr>
            </a:br>
            <a:r>
              <a:rPr lang="en-US" sz="4000" b="1" dirty="0">
                <a:latin typeface="Tempus Sans ITC" panose="04020404030D07020202" pitchFamily="82" charset="0"/>
              </a:rPr>
              <a:t>&amp; The Fall of Jerusalem</a:t>
            </a:r>
            <a:br>
              <a:rPr lang="en-US" sz="4000" dirty="0"/>
            </a:br>
            <a:br>
              <a:rPr lang="en-US" dirty="0"/>
            </a:br>
            <a:r>
              <a:rPr lang="en-US" sz="3600" b="1" dirty="0"/>
              <a:t>Jeremiah</a:t>
            </a:r>
            <a:r>
              <a:rPr lang="en-US" sz="3600" dirty="0"/>
              <a:t> 38:14-28; 39:1-14; 40:1-44:30; 52:6-27 </a:t>
            </a:r>
            <a:br>
              <a:rPr lang="en-US" sz="3600" dirty="0"/>
            </a:br>
            <a:r>
              <a:rPr lang="en-US" sz="3600" b="1" dirty="0"/>
              <a:t>Ezekiel</a:t>
            </a:r>
            <a:r>
              <a:rPr lang="en-US" sz="3600" dirty="0"/>
              <a:t> 32:1-32; 33:1-22; 36:1-38</a:t>
            </a:r>
            <a:br>
              <a:rPr lang="en-US" sz="3600" dirty="0"/>
            </a:br>
            <a:r>
              <a:rPr lang="en-US" sz="3600" dirty="0"/>
              <a:t>2 Kings 25:4-24; 2 Chronicles 36:17-21</a:t>
            </a:r>
            <a:endParaRPr lang="en-US" sz="3200" dirty="0"/>
          </a:p>
        </p:txBody>
      </p:sp>
    </p:spTree>
    <p:extLst>
      <p:ext uri="{BB962C8B-B14F-4D97-AF65-F5344CB8AC3E}">
        <p14:creationId xmlns:p14="http://schemas.microsoft.com/office/powerpoint/2010/main" val="346709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A5F9E-AF09-BC7D-DDCE-3EC9AF56104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CC483EB-DBB1-2FFC-E236-D4451ADA5C3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F84B501-A422-02A7-3269-168878BBFB5D}"/>
              </a:ext>
            </a:extLst>
          </p:cNvPr>
          <p:cNvPicPr>
            <a:picLocks noChangeAspect="1"/>
          </p:cNvPicPr>
          <p:nvPr/>
        </p:nvPicPr>
        <p:blipFill>
          <a:blip r:embed="rId3"/>
          <a:stretch>
            <a:fillRect/>
          </a:stretch>
        </p:blipFill>
        <p:spPr>
          <a:xfrm>
            <a:off x="-1219199" y="-2667000"/>
            <a:ext cx="13792200" cy="9948862"/>
          </a:xfrm>
          <a:prstGeom prst="rect">
            <a:avLst/>
          </a:prstGeom>
        </p:spPr>
      </p:pic>
      <p:sp>
        <p:nvSpPr>
          <p:cNvPr id="5" name="TextBox 4">
            <a:extLst>
              <a:ext uri="{FF2B5EF4-FFF2-40B4-BE49-F238E27FC236}">
                <a16:creationId xmlns:a16="http://schemas.microsoft.com/office/drawing/2014/main" id="{4EE9B04A-A4F7-241B-5A4F-2596C0004D87}"/>
              </a:ext>
            </a:extLst>
          </p:cNvPr>
          <p:cNvSpPr txBox="1"/>
          <p:nvPr/>
        </p:nvSpPr>
        <p:spPr>
          <a:xfrm>
            <a:off x="685800" y="379075"/>
            <a:ext cx="4337929" cy="1446550"/>
          </a:xfrm>
          <a:prstGeom prst="rect">
            <a:avLst/>
          </a:prstGeom>
          <a:solidFill>
            <a:schemeClr val="accent1"/>
          </a:solidFill>
        </p:spPr>
        <p:txBody>
          <a:bodyPr wrap="square" rtlCol="0">
            <a:spAutoFit/>
          </a:bodyPr>
          <a:lstStyle/>
          <a:p>
            <a:pPr algn="ctr"/>
            <a:r>
              <a:rPr lang="en-US" sz="4400" b="1" dirty="0">
                <a:solidFill>
                  <a:schemeClr val="bg1"/>
                </a:solidFill>
                <a:effectLst>
                  <a:glow rad="63500">
                    <a:schemeClr val="accent3">
                      <a:satMod val="175000"/>
                      <a:alpha val="40000"/>
                    </a:schemeClr>
                  </a:glow>
                </a:effectLst>
              </a:rPr>
              <a:t>The Babylonian Assault on Judah</a:t>
            </a:r>
          </a:p>
        </p:txBody>
      </p:sp>
    </p:spTree>
    <p:extLst>
      <p:ext uri="{BB962C8B-B14F-4D97-AF65-F5344CB8AC3E}">
        <p14:creationId xmlns:p14="http://schemas.microsoft.com/office/powerpoint/2010/main" val="4216368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44236" y="1226272"/>
            <a:ext cx="11236036" cy="5659437"/>
          </a:xfrm>
        </p:spPr>
        <p:txBody>
          <a:bodyPr>
            <a:normAutofit lnSpcReduction="10000"/>
          </a:bodyPr>
          <a:lstStyle/>
          <a:p>
            <a:pPr marL="0" indent="0">
              <a:lnSpc>
                <a:spcPct val="100000"/>
              </a:lnSpc>
              <a:spcBef>
                <a:spcPts val="300"/>
              </a:spcBef>
              <a:buNone/>
            </a:pPr>
            <a:r>
              <a:rPr lang="en-US" sz="3600" b="1" dirty="0"/>
              <a:t>Jeremiah 38:1-13 – In Jerusalem with Zedekiah.</a:t>
            </a:r>
          </a:p>
          <a:p>
            <a:pPr marL="457200" indent="-222250">
              <a:lnSpc>
                <a:spcPct val="100000"/>
              </a:lnSpc>
              <a:spcBef>
                <a:spcPts val="300"/>
              </a:spcBef>
            </a:pPr>
            <a:r>
              <a:rPr lang="en-US" sz="3200" b="1" dirty="0"/>
              <a:t>Zedekiah allows Jeremiah to be cast into a cistern by four disgruntled officials who didn’t like his prophecy concerning Jerusalem’s pending destruction (38:1-6).</a:t>
            </a:r>
          </a:p>
          <a:p>
            <a:pPr marL="457200" indent="-222250">
              <a:lnSpc>
                <a:spcPct val="100000"/>
              </a:lnSpc>
              <a:spcBef>
                <a:spcPts val="300"/>
              </a:spcBef>
            </a:pPr>
            <a:r>
              <a:rPr lang="en-US" sz="3200" b="1" dirty="0"/>
              <a:t>Jeremiah sinks into the mire (38:6b).</a:t>
            </a:r>
          </a:p>
          <a:p>
            <a:pPr marL="457200" indent="-222250">
              <a:lnSpc>
                <a:spcPct val="100000"/>
              </a:lnSpc>
              <a:spcBef>
                <a:spcPts val="300"/>
              </a:spcBef>
            </a:pPr>
            <a:r>
              <a:rPr lang="en-US" sz="3200" b="1" dirty="0"/>
              <a:t>A eunuch slave (</a:t>
            </a:r>
            <a:r>
              <a:rPr lang="en-US" sz="3200" b="1" dirty="0" err="1"/>
              <a:t>Ebed-melech</a:t>
            </a:r>
            <a:r>
              <a:rPr lang="en-US" sz="3200" b="1" dirty="0"/>
              <a:t>) approaches Zedekiah and requested Jeremiah’s rescue (38:7-9).</a:t>
            </a:r>
          </a:p>
          <a:p>
            <a:pPr marL="457200" indent="-222250">
              <a:lnSpc>
                <a:spcPct val="100000"/>
              </a:lnSpc>
              <a:spcBef>
                <a:spcPts val="300"/>
              </a:spcBef>
            </a:pPr>
            <a:r>
              <a:rPr lang="en-US" sz="3200" b="1" dirty="0"/>
              <a:t>Zedekiah commands </a:t>
            </a:r>
            <a:r>
              <a:rPr lang="en-US" sz="3200" b="1" dirty="0" err="1"/>
              <a:t>Ebed-melech</a:t>
            </a:r>
            <a:r>
              <a:rPr lang="en-US" sz="3200" b="1" dirty="0"/>
              <a:t> to free Jeremiah (38:10-13).</a:t>
            </a:r>
          </a:p>
          <a:p>
            <a:pPr marL="457200" indent="-222250">
              <a:lnSpc>
                <a:spcPct val="100000"/>
              </a:lnSpc>
              <a:spcBef>
                <a:spcPts val="300"/>
              </a:spcBef>
            </a:pPr>
            <a:r>
              <a:rPr lang="en-US" sz="3200" b="1" dirty="0" err="1"/>
              <a:t>Ebed</a:t>
            </a:r>
            <a:r>
              <a:rPr lang="en-US" sz="3200" b="1" dirty="0"/>
              <a:t>-Melech would later be spared in the Babylonian slaughter because of the kindness he had shown Jeremiah (39:15-18).</a:t>
            </a:r>
          </a:p>
          <a:p>
            <a:pPr marL="457200" indent="-222250">
              <a:lnSpc>
                <a:spcPct val="100000"/>
              </a:lnSpc>
              <a:spcBef>
                <a:spcPts val="300"/>
              </a:spcBef>
            </a:pPr>
            <a:endParaRPr lang="en-US" sz="3000" dirty="0"/>
          </a:p>
          <a:p>
            <a:pPr marL="457200" indent="-222250">
              <a:lnSpc>
                <a:spcPct val="100000"/>
              </a:lnSpc>
              <a:spcBef>
                <a:spcPts val="300"/>
              </a:spcBef>
            </a:pPr>
            <a:endParaRPr lang="en-US" sz="3200" dirty="0"/>
          </a:p>
        </p:txBody>
      </p:sp>
      <p:sp>
        <p:nvSpPr>
          <p:cNvPr id="5" name="Title 4">
            <a:extLst>
              <a:ext uri="{FF2B5EF4-FFF2-40B4-BE49-F238E27FC236}">
                <a16:creationId xmlns:a16="http://schemas.microsoft.com/office/drawing/2014/main" id="{30F20420-2991-44A2-A27A-A5BD88A86F21}"/>
              </a:ext>
            </a:extLst>
          </p:cNvPr>
          <p:cNvSpPr>
            <a:spLocks noGrp="1"/>
          </p:cNvSpPr>
          <p:nvPr>
            <p:ph type="title"/>
          </p:nvPr>
        </p:nvSpPr>
        <p:spPr>
          <a:xfrm>
            <a:off x="498764" y="231250"/>
            <a:ext cx="11236036" cy="1325563"/>
          </a:xfrm>
        </p:spPr>
        <p:txBody>
          <a:bodyPr>
            <a:normAutofit/>
          </a:bodyPr>
          <a:lstStyle/>
          <a:p>
            <a:pPr algn="ctr"/>
            <a:r>
              <a:rPr lang="en-US" b="1" dirty="0">
                <a:latin typeface="Tempus Sans ITC" panose="04020404030D07020202" pitchFamily="82" charset="0"/>
              </a:rPr>
              <a:t>Zedekiah Further Questions Jeremiah</a:t>
            </a:r>
            <a:endParaRPr lang="en-US" dirty="0"/>
          </a:p>
        </p:txBody>
      </p:sp>
    </p:spTree>
    <p:extLst>
      <p:ext uri="{BB962C8B-B14F-4D97-AF65-F5344CB8AC3E}">
        <p14:creationId xmlns:p14="http://schemas.microsoft.com/office/powerpoint/2010/main" val="294037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44236" y="1226272"/>
            <a:ext cx="11236036" cy="5659437"/>
          </a:xfrm>
        </p:spPr>
        <p:txBody>
          <a:bodyPr>
            <a:normAutofit lnSpcReduction="10000"/>
          </a:bodyPr>
          <a:lstStyle/>
          <a:p>
            <a:pPr marL="0" indent="0">
              <a:lnSpc>
                <a:spcPct val="100000"/>
              </a:lnSpc>
              <a:spcBef>
                <a:spcPts val="300"/>
              </a:spcBef>
              <a:buNone/>
            </a:pPr>
            <a:r>
              <a:rPr lang="en-US" sz="3600" b="1" dirty="0"/>
              <a:t>Jeremiah 38:14-28 – In Jerusalem with Zedekiah.</a:t>
            </a:r>
          </a:p>
          <a:p>
            <a:pPr marL="457200" indent="-222250">
              <a:lnSpc>
                <a:spcPct val="100000"/>
              </a:lnSpc>
              <a:spcBef>
                <a:spcPts val="300"/>
              </a:spcBef>
            </a:pPr>
            <a:r>
              <a:rPr lang="en-US" sz="3200" b="1" dirty="0"/>
              <a:t>Out of the cistern, Zedekiah again questions Jeremiah about a message from God and asks that nothing be withheld (38:14).</a:t>
            </a:r>
          </a:p>
          <a:p>
            <a:pPr marL="457200" indent="-222250">
              <a:lnSpc>
                <a:spcPct val="100000"/>
              </a:lnSpc>
              <a:spcBef>
                <a:spcPts val="300"/>
              </a:spcBef>
            </a:pPr>
            <a:r>
              <a:rPr lang="en-US" sz="3200" b="1" dirty="0"/>
              <a:t>Jeremiah’s answer is two-fold (38:15):</a:t>
            </a:r>
          </a:p>
          <a:p>
            <a:pPr marL="914400" lvl="1" indent="-222250">
              <a:lnSpc>
                <a:spcPct val="100000"/>
              </a:lnSpc>
              <a:spcBef>
                <a:spcPts val="300"/>
              </a:spcBef>
            </a:pPr>
            <a:r>
              <a:rPr lang="en-US" sz="3200" i="1" dirty="0">
                <a:solidFill>
                  <a:srgbClr val="800000"/>
                </a:solidFill>
                <a:effectLst>
                  <a:outerShdw blurRad="38100" dist="38100" dir="2700000" algn="tl">
                    <a:srgbClr val="000000">
                      <a:alpha val="43137"/>
                    </a:srgbClr>
                  </a:outerShdw>
                </a:effectLst>
              </a:rPr>
              <a:t>“If I tell you, will you not put me to death?”</a:t>
            </a:r>
          </a:p>
          <a:p>
            <a:pPr marL="914400" lvl="1" indent="-222250">
              <a:lnSpc>
                <a:spcPct val="100000"/>
              </a:lnSpc>
              <a:spcBef>
                <a:spcPts val="300"/>
              </a:spcBef>
            </a:pPr>
            <a:r>
              <a:rPr lang="en-US" sz="3200" i="1" dirty="0">
                <a:solidFill>
                  <a:srgbClr val="800000"/>
                </a:solidFill>
                <a:effectLst>
                  <a:outerShdw blurRad="38100" dist="38100" dir="2700000" algn="tl">
                    <a:srgbClr val="000000">
                      <a:alpha val="43137"/>
                    </a:srgbClr>
                  </a:outerShdw>
                </a:effectLst>
              </a:rPr>
              <a:t>“If I tell you, you won’t believe me anyway”</a:t>
            </a:r>
          </a:p>
          <a:p>
            <a:pPr marL="457200" indent="-222250">
              <a:lnSpc>
                <a:spcPct val="100000"/>
              </a:lnSpc>
              <a:spcBef>
                <a:spcPts val="300"/>
              </a:spcBef>
            </a:pPr>
            <a:r>
              <a:rPr lang="en-US" sz="3200" b="1" dirty="0"/>
              <a:t>Zedekiah promises Jeremiah would not be harmed (38:16).</a:t>
            </a:r>
          </a:p>
          <a:p>
            <a:pPr marL="457200" indent="-222250">
              <a:lnSpc>
                <a:spcPct val="100000"/>
              </a:lnSpc>
              <a:spcBef>
                <a:spcPts val="300"/>
              </a:spcBef>
            </a:pPr>
            <a:r>
              <a:rPr lang="en-US" sz="3200" b="1" dirty="0"/>
              <a:t>Again, Jeremiah counsels surrender to Babylon (38:17-18).</a:t>
            </a:r>
          </a:p>
          <a:p>
            <a:pPr marL="914400" lvl="1" indent="-222250">
              <a:lnSpc>
                <a:spcPct val="100000"/>
              </a:lnSpc>
              <a:spcBef>
                <a:spcPts val="300"/>
              </a:spcBef>
            </a:pPr>
            <a:r>
              <a:rPr lang="en-US" sz="3200" i="1" dirty="0">
                <a:solidFill>
                  <a:srgbClr val="800000"/>
                </a:solidFill>
                <a:effectLst>
                  <a:outerShdw blurRad="38100" dist="38100" dir="2700000" algn="tl">
                    <a:srgbClr val="000000">
                      <a:alpha val="43137"/>
                    </a:srgbClr>
                  </a:outerShdw>
                </a:effectLst>
              </a:rPr>
              <a:t>The city would be spared and Zedekiah would live.</a:t>
            </a:r>
          </a:p>
          <a:p>
            <a:pPr marL="914400" lvl="1" indent="-222250">
              <a:lnSpc>
                <a:spcPct val="100000"/>
              </a:lnSpc>
              <a:spcBef>
                <a:spcPts val="300"/>
              </a:spcBef>
            </a:pPr>
            <a:r>
              <a:rPr lang="en-US" sz="3200" i="1" dirty="0">
                <a:solidFill>
                  <a:srgbClr val="800000"/>
                </a:solidFill>
                <a:effectLst>
                  <a:outerShdw blurRad="38100" dist="38100" dir="2700000" algn="tl">
                    <a:srgbClr val="000000">
                      <a:alpha val="43137"/>
                    </a:srgbClr>
                  </a:outerShdw>
                </a:effectLst>
              </a:rPr>
              <a:t>Otherwise, the city would be burned and the king would not escape from Nebuchadnezzar’s hand.</a:t>
            </a:r>
          </a:p>
        </p:txBody>
      </p:sp>
      <p:sp>
        <p:nvSpPr>
          <p:cNvPr id="5" name="Title 4">
            <a:extLst>
              <a:ext uri="{FF2B5EF4-FFF2-40B4-BE49-F238E27FC236}">
                <a16:creationId xmlns:a16="http://schemas.microsoft.com/office/drawing/2014/main" id="{30F20420-2991-44A2-A27A-A5BD88A86F21}"/>
              </a:ext>
            </a:extLst>
          </p:cNvPr>
          <p:cNvSpPr>
            <a:spLocks noGrp="1"/>
          </p:cNvSpPr>
          <p:nvPr>
            <p:ph type="title"/>
          </p:nvPr>
        </p:nvSpPr>
        <p:spPr>
          <a:xfrm>
            <a:off x="498764" y="231250"/>
            <a:ext cx="11236036" cy="1325563"/>
          </a:xfrm>
        </p:spPr>
        <p:txBody>
          <a:bodyPr>
            <a:normAutofit/>
          </a:bodyPr>
          <a:lstStyle/>
          <a:p>
            <a:pPr algn="ctr"/>
            <a:r>
              <a:rPr lang="en-US" b="1" dirty="0">
                <a:latin typeface="Tempus Sans ITC" panose="04020404030D07020202" pitchFamily="82" charset="0"/>
              </a:rPr>
              <a:t>Zedekiah Further Questions Jeremiah</a:t>
            </a:r>
            <a:endParaRPr lang="en-US" dirty="0"/>
          </a:p>
        </p:txBody>
      </p:sp>
    </p:spTree>
    <p:extLst>
      <p:ext uri="{BB962C8B-B14F-4D97-AF65-F5344CB8AC3E}">
        <p14:creationId xmlns:p14="http://schemas.microsoft.com/office/powerpoint/2010/main" val="2176762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1000"/>
                                        <p:tgtEl>
                                          <p:spTgt spid="3">
                                            <p:txEl>
                                              <p:pRg st="5" end="5"/>
                                            </p:txEl>
                                          </p:spTgt>
                                        </p:tgtEl>
                                      </p:cBhvr>
                                    </p:animEffect>
                                    <p:anim calcmode="lin" valueType="num">
                                      <p:cBhvr>
                                        <p:cTn id="3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1000"/>
                                        <p:tgtEl>
                                          <p:spTgt spid="3">
                                            <p:txEl>
                                              <p:pRg st="6" end="6"/>
                                            </p:txEl>
                                          </p:spTgt>
                                        </p:tgtEl>
                                      </p:cBhvr>
                                    </p:animEffect>
                                    <p:anim calcmode="lin" valueType="num">
                                      <p:cBhvr>
                                        <p:cTn id="3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1000"/>
                                        <p:tgtEl>
                                          <p:spTgt spid="3">
                                            <p:txEl>
                                              <p:pRg st="7" end="7"/>
                                            </p:txEl>
                                          </p:spTgt>
                                        </p:tgtEl>
                                      </p:cBhvr>
                                    </p:animEffect>
                                    <p:anim calcmode="lin" valueType="num">
                                      <p:cBhvr>
                                        <p:cTn id="4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fade">
                                      <p:cBhvr>
                                        <p:cTn id="46" dur="1000"/>
                                        <p:tgtEl>
                                          <p:spTgt spid="3">
                                            <p:txEl>
                                              <p:pRg st="8" end="8"/>
                                            </p:txEl>
                                          </p:spTgt>
                                        </p:tgtEl>
                                      </p:cBhvr>
                                    </p:animEffect>
                                    <p:anim calcmode="lin" valueType="num">
                                      <p:cBhvr>
                                        <p:cTn id="4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44236" y="1191491"/>
            <a:ext cx="11395364" cy="5818909"/>
          </a:xfrm>
        </p:spPr>
        <p:txBody>
          <a:bodyPr>
            <a:normAutofit fontScale="92500"/>
          </a:bodyPr>
          <a:lstStyle/>
          <a:p>
            <a:pPr marL="0" indent="0">
              <a:lnSpc>
                <a:spcPct val="100000"/>
              </a:lnSpc>
              <a:spcBef>
                <a:spcPts val="300"/>
              </a:spcBef>
              <a:buNone/>
            </a:pPr>
            <a:r>
              <a:rPr lang="en-US" sz="3900" b="1" dirty="0"/>
              <a:t>Jeremiah 38:14-28 – In Jerusalem with Zedekiah</a:t>
            </a:r>
            <a:r>
              <a:rPr lang="en-US" sz="3600" b="1" dirty="0"/>
              <a:t>.</a:t>
            </a:r>
          </a:p>
          <a:p>
            <a:pPr marL="457200" indent="-222250">
              <a:lnSpc>
                <a:spcPct val="100000"/>
              </a:lnSpc>
              <a:spcBef>
                <a:spcPts val="300"/>
              </a:spcBef>
            </a:pPr>
            <a:r>
              <a:rPr lang="en-US" sz="3200" b="1" dirty="0"/>
              <a:t>If he surrenders, Zedekiah fears mistreatment from Jews who had already defected to the Babylonians (38:19).</a:t>
            </a:r>
          </a:p>
          <a:p>
            <a:pPr marL="457200" indent="-222250">
              <a:lnSpc>
                <a:spcPct val="100000"/>
              </a:lnSpc>
              <a:spcBef>
                <a:spcPts val="300"/>
              </a:spcBef>
            </a:pPr>
            <a:r>
              <a:rPr lang="en-US" sz="3200" b="1" dirty="0"/>
              <a:t>Jeremiah promises Zedekiah’s obedience would result in his personal safety (38:20).</a:t>
            </a:r>
          </a:p>
          <a:p>
            <a:pPr marL="747713" lvl="1" indent="-290513">
              <a:lnSpc>
                <a:spcPct val="100000"/>
              </a:lnSpc>
              <a:spcBef>
                <a:spcPts val="300"/>
              </a:spcBef>
            </a:pPr>
            <a:r>
              <a:rPr lang="en-US" sz="3200" b="1" i="1" dirty="0">
                <a:solidFill>
                  <a:srgbClr val="800000"/>
                </a:solidFill>
                <a:effectLst>
                  <a:outerShdw blurRad="38100" dist="38100" dir="2700000" algn="tl">
                    <a:srgbClr val="000000">
                      <a:alpha val="43137"/>
                    </a:srgbClr>
                  </a:outerShdw>
                </a:effectLst>
              </a:rPr>
              <a:t>Jeremiah begs Zedekiah to obey God!</a:t>
            </a:r>
          </a:p>
          <a:p>
            <a:pPr marL="747713" lvl="1" indent="-290513">
              <a:lnSpc>
                <a:spcPct val="100000"/>
              </a:lnSpc>
              <a:spcBef>
                <a:spcPts val="300"/>
              </a:spcBef>
            </a:pPr>
            <a:r>
              <a:rPr lang="en-US" sz="3200" i="1" dirty="0">
                <a:solidFill>
                  <a:srgbClr val="800000"/>
                </a:solidFill>
                <a:effectLst>
                  <a:outerShdw blurRad="38100" dist="38100" dir="2700000" algn="tl">
                    <a:srgbClr val="000000">
                      <a:alpha val="43137"/>
                    </a:srgbClr>
                  </a:outerShdw>
                </a:effectLst>
              </a:rPr>
              <a:t>If Zedekiah disobeys, it would ensure his mistreatment by Nebuchadnezzar, the captivity of wives and children, and the burning of the city (38:21-23)</a:t>
            </a:r>
            <a:r>
              <a:rPr lang="en-US" sz="3200" b="1" dirty="0">
                <a:solidFill>
                  <a:srgbClr val="800000"/>
                </a:solidFill>
              </a:rPr>
              <a:t>.</a:t>
            </a:r>
          </a:p>
          <a:p>
            <a:pPr marL="457200" indent="-222250">
              <a:lnSpc>
                <a:spcPct val="100000"/>
              </a:lnSpc>
              <a:spcBef>
                <a:spcPts val="300"/>
              </a:spcBef>
            </a:pPr>
            <a:r>
              <a:rPr lang="en-US" sz="3200" b="1" dirty="0"/>
              <a:t>Zedekiah tells Jeremiah to keep their conversation secret (38:24).</a:t>
            </a:r>
          </a:p>
          <a:p>
            <a:pPr marL="457200" indent="-222250">
              <a:lnSpc>
                <a:spcPct val="100000"/>
              </a:lnSpc>
              <a:spcBef>
                <a:spcPts val="300"/>
              </a:spcBef>
            </a:pPr>
            <a:r>
              <a:rPr lang="en-US" sz="3200" b="1" dirty="0"/>
              <a:t>Jeremiah is still in the prison court when Jerusalem is taken (38:28).</a:t>
            </a:r>
          </a:p>
        </p:txBody>
      </p:sp>
      <p:sp>
        <p:nvSpPr>
          <p:cNvPr id="5" name="Title 4">
            <a:extLst>
              <a:ext uri="{FF2B5EF4-FFF2-40B4-BE49-F238E27FC236}">
                <a16:creationId xmlns:a16="http://schemas.microsoft.com/office/drawing/2014/main" id="{30F20420-2991-44A2-A27A-A5BD88A86F21}"/>
              </a:ext>
            </a:extLst>
          </p:cNvPr>
          <p:cNvSpPr>
            <a:spLocks noGrp="1"/>
          </p:cNvSpPr>
          <p:nvPr>
            <p:ph type="title"/>
          </p:nvPr>
        </p:nvSpPr>
        <p:spPr>
          <a:xfrm>
            <a:off x="498764" y="231251"/>
            <a:ext cx="11236036" cy="995022"/>
          </a:xfrm>
        </p:spPr>
        <p:txBody>
          <a:bodyPr>
            <a:normAutofit/>
          </a:bodyPr>
          <a:lstStyle/>
          <a:p>
            <a:pPr algn="ctr"/>
            <a:r>
              <a:rPr lang="en-US" b="1" dirty="0">
                <a:latin typeface="Tempus Sans ITC" panose="04020404030D07020202" pitchFamily="82" charset="0"/>
              </a:rPr>
              <a:t>Zedekiah Further Questions Jeremiah</a:t>
            </a:r>
            <a:endParaRPr lang="en-US" dirty="0"/>
          </a:p>
        </p:txBody>
      </p:sp>
    </p:spTree>
    <p:extLst>
      <p:ext uri="{BB962C8B-B14F-4D97-AF65-F5344CB8AC3E}">
        <p14:creationId xmlns:p14="http://schemas.microsoft.com/office/powerpoint/2010/main" val="2473216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1000"/>
                                        <p:tgtEl>
                                          <p:spTgt spid="3">
                                            <p:txEl>
                                              <p:pRg st="5" end="5"/>
                                            </p:txEl>
                                          </p:spTgt>
                                        </p:tgtEl>
                                      </p:cBhvr>
                                    </p:animEffect>
                                    <p:anim calcmode="lin" valueType="num">
                                      <p:cBhvr>
                                        <p:cTn id="3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1000"/>
                                        <p:tgtEl>
                                          <p:spTgt spid="3">
                                            <p:txEl>
                                              <p:pRg st="6" end="6"/>
                                            </p:txEl>
                                          </p:spTgt>
                                        </p:tgtEl>
                                      </p:cBhvr>
                                    </p:animEffect>
                                    <p:anim calcmode="lin" valueType="num">
                                      <p:cBhvr>
                                        <p:cTn id="3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1933</TotalTime>
  <Words>1967</Words>
  <Application>Microsoft Office PowerPoint</Application>
  <PresentationFormat>Widescreen</PresentationFormat>
  <Paragraphs>124</Paragraphs>
  <Slides>16</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Calibri</vt:lpstr>
      <vt:lpstr>Footlight MT Light</vt:lpstr>
      <vt:lpstr>Arial Narrow</vt:lpstr>
      <vt:lpstr>Papyrus</vt:lpstr>
      <vt:lpstr>Tempus Sans ITC</vt:lpstr>
      <vt:lpstr>Calibri Light</vt:lpstr>
      <vt:lpstr>Tahoma</vt:lpstr>
      <vt:lpstr>Arial</vt:lpstr>
      <vt:lpstr>Office Theme</vt:lpstr>
      <vt:lpstr>Captivity  Return  Years of Silence</vt:lpstr>
      <vt:lpstr>PowerPoint Presentation</vt:lpstr>
      <vt:lpstr>PowerPoint Presentation</vt:lpstr>
      <vt:lpstr>PowerPoint Presentation</vt:lpstr>
      <vt:lpstr>Zedekiah Further Questions Jeremiah &amp; The Fall of Jerusalem  Jeremiah 38:14-28; 39:1-14; 40:1-44:30; 52:6-27  Ezekiel 32:1-32; 33:1-22; 36:1-38 2 Kings 25:4-24; 2 Chronicles 36:17-21</vt:lpstr>
      <vt:lpstr>PowerPoint Presentation</vt:lpstr>
      <vt:lpstr>Zedekiah Further Questions Jeremiah</vt:lpstr>
      <vt:lpstr>Zedekiah Further Questions Jeremiah</vt:lpstr>
      <vt:lpstr>Zedekiah Further Questions Jeremiah</vt:lpstr>
      <vt:lpstr>Jerusalem Falls to Babylon  (Jeremiah 39; 2 Kings 25; 2 Chr. 36)</vt:lpstr>
      <vt:lpstr>Nebu-sar-sekim Tablet Inscription The tablet mentions “Nebu-sarsekim the chief Eunuch” of Nebuchadnezzar.   Scholars date the tablet to 595 B.C. </vt:lpstr>
      <vt:lpstr>Jerusalem Falls to Babylon  (Jeremiah 39; 2 Kings 25; 2 Chr. 36)</vt:lpstr>
      <vt:lpstr>Jerusalem Falls to Babylon  (Jeremiah 39; 2 Kings 25; 2 Chr. 36)</vt:lpstr>
      <vt:lpstr>Aftermath of Jerusalem’s Fall (Jeremiah 40-44)</vt:lpstr>
      <vt:lpstr>Aftermath of Jerusalem’s Fall (Ezekiel 32-33, 36)</vt:lpstr>
      <vt:lpstr>Application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Captivity  Return  Years of Silence</dc:title>
  <dc:creator>Eastside Enlightener</dc:creator>
  <cp:lastModifiedBy>Steve Klein</cp:lastModifiedBy>
  <cp:revision>33</cp:revision>
  <cp:lastPrinted>2024-08-28T18:37:15Z</cp:lastPrinted>
  <dcterms:created xsi:type="dcterms:W3CDTF">2019-06-18T13:26:51Z</dcterms:created>
  <dcterms:modified xsi:type="dcterms:W3CDTF">2024-08-28T18:46:16Z</dcterms:modified>
</cp:coreProperties>
</file>